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4"/>
  </p:notesMasterIdLst>
  <p:sldIdLst>
    <p:sldId id="256" r:id="rId5"/>
    <p:sldId id="257" r:id="rId6"/>
    <p:sldId id="270" r:id="rId7"/>
    <p:sldId id="258" r:id="rId8"/>
    <p:sldId id="274" r:id="rId9"/>
    <p:sldId id="264" r:id="rId10"/>
    <p:sldId id="260" r:id="rId11"/>
    <p:sldId id="271" r:id="rId12"/>
    <p:sldId id="266" r:id="rId13"/>
  </p:sldIdLst>
  <p:sldSz cx="9134475" cy="12179300" type="ledg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082"/>
    <a:srgbClr val="996633"/>
    <a:srgbClr val="A2A467"/>
    <a:srgbClr val="0C3F60"/>
    <a:srgbClr val="003296"/>
    <a:srgbClr val="002060"/>
    <a:srgbClr val="FF8B8B"/>
    <a:srgbClr val="8FDFE7"/>
    <a:srgbClr val="FFFF99"/>
    <a:srgbClr val="CADB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24" autoAdjust="0"/>
    <p:restoredTop sz="91457" autoAdjust="0"/>
  </p:normalViewPr>
  <p:slideViewPr>
    <p:cSldViewPr snapToGrid="0">
      <p:cViewPr varScale="1">
        <p:scale>
          <a:sx n="33" d="100"/>
          <a:sy n="33" d="100"/>
        </p:scale>
        <p:origin x="2568" y="9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40B333-72D7-44F9-8A96-77407DA5516D}" type="datetimeFigureOut">
              <a:rPr lang="es-AR" smtClean="0"/>
              <a:t>11/6/2026</a:t>
            </a:fld>
            <a:endParaRPr lang="es-AR"/>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E1AC8-E019-44AA-B492-A21053D4E5E5}" type="slidenum">
              <a:rPr lang="es-AR" smtClean="0"/>
              <a:t>‹#›</a:t>
            </a:fld>
            <a:endParaRPr lang="es-AR"/>
          </a:p>
        </p:txBody>
      </p:sp>
    </p:spTree>
    <p:extLst>
      <p:ext uri="{BB962C8B-B14F-4D97-AF65-F5344CB8AC3E}">
        <p14:creationId xmlns:p14="http://schemas.microsoft.com/office/powerpoint/2010/main" val="4146561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C7E1AC8-E019-44AA-B492-A21053D4E5E5}" type="slidenum">
              <a:rPr lang="es-AR" smtClean="0"/>
              <a:t>1</a:t>
            </a:fld>
            <a:endParaRPr lang="es-AR"/>
          </a:p>
        </p:txBody>
      </p:sp>
    </p:spTree>
    <p:extLst>
      <p:ext uri="{BB962C8B-B14F-4D97-AF65-F5344CB8AC3E}">
        <p14:creationId xmlns:p14="http://schemas.microsoft.com/office/powerpoint/2010/main" val="3228141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086" y="1993233"/>
            <a:ext cx="7764304" cy="4240201"/>
          </a:xfrm>
        </p:spPr>
        <p:txBody>
          <a:bodyPr anchor="b"/>
          <a:lstStyle>
            <a:lvl1pPr algn="ctr">
              <a:defRPr sz="5994"/>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1810" y="6396953"/>
            <a:ext cx="6850856" cy="2940511"/>
          </a:xfrm>
        </p:spPr>
        <p:txBody>
          <a:bodyPr/>
          <a:lstStyle>
            <a:lvl1pPr marL="0" indent="0" algn="ctr">
              <a:buNone/>
              <a:defRPr sz="2398"/>
            </a:lvl1pPr>
            <a:lvl2pPr marL="456743" indent="0" algn="ctr">
              <a:buNone/>
              <a:defRPr sz="1998"/>
            </a:lvl2pPr>
            <a:lvl3pPr marL="913486" indent="0" algn="ctr">
              <a:buNone/>
              <a:defRPr sz="1798"/>
            </a:lvl3pPr>
            <a:lvl4pPr marL="1370228" indent="0" algn="ctr">
              <a:buNone/>
              <a:defRPr sz="1598"/>
            </a:lvl4pPr>
            <a:lvl5pPr marL="1826971" indent="0" algn="ctr">
              <a:buNone/>
              <a:defRPr sz="1598"/>
            </a:lvl5pPr>
            <a:lvl6pPr marL="2283714" indent="0" algn="ctr">
              <a:buNone/>
              <a:defRPr sz="1598"/>
            </a:lvl6pPr>
            <a:lvl7pPr marL="2740457" indent="0" algn="ctr">
              <a:buNone/>
              <a:defRPr sz="1598"/>
            </a:lvl7pPr>
            <a:lvl8pPr marL="3197200" indent="0" algn="ctr">
              <a:buNone/>
              <a:defRPr sz="1598"/>
            </a:lvl8pPr>
            <a:lvl9pPr marL="3653942" indent="0" algn="ctr">
              <a:buNone/>
              <a:defRPr sz="1598"/>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5564C9A-2B7E-45F1-A48C-92C51C2F7C86}" type="datetimeFigureOut">
              <a:rPr lang="es-AR" smtClean="0"/>
              <a:t>11/6/2026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902135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5564C9A-2B7E-45F1-A48C-92C51C2F7C86}" type="datetimeFigureOut">
              <a:rPr lang="es-AR" smtClean="0"/>
              <a:t>11/6/2026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215305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6859" y="648435"/>
            <a:ext cx="1969621" cy="1032139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7995" y="648435"/>
            <a:ext cx="5794683" cy="1032139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5564C9A-2B7E-45F1-A48C-92C51C2F7C86}" type="datetimeFigureOut">
              <a:rPr lang="es-AR" smtClean="0"/>
              <a:t>11/6/2026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1231586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5564C9A-2B7E-45F1-A48C-92C51C2F7C86}" type="datetimeFigureOut">
              <a:rPr lang="es-AR" smtClean="0"/>
              <a:t>11/6/2026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3549307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238" y="3036371"/>
            <a:ext cx="7878485" cy="5066250"/>
          </a:xfrm>
        </p:spPr>
        <p:txBody>
          <a:bodyPr anchor="b"/>
          <a:lstStyle>
            <a:lvl1pPr>
              <a:defRPr sz="5994"/>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238" y="8150549"/>
            <a:ext cx="7878485" cy="2664221"/>
          </a:xfrm>
        </p:spPr>
        <p:txBody>
          <a:bodyPr/>
          <a:lstStyle>
            <a:lvl1pPr marL="0" indent="0">
              <a:buNone/>
              <a:defRPr sz="2398">
                <a:solidFill>
                  <a:schemeClr val="tx1">
                    <a:tint val="82000"/>
                  </a:schemeClr>
                </a:solidFill>
              </a:defRPr>
            </a:lvl1pPr>
            <a:lvl2pPr marL="456743" indent="0">
              <a:buNone/>
              <a:defRPr sz="1998">
                <a:solidFill>
                  <a:schemeClr val="tx1">
                    <a:tint val="82000"/>
                  </a:schemeClr>
                </a:solidFill>
              </a:defRPr>
            </a:lvl2pPr>
            <a:lvl3pPr marL="913486" indent="0">
              <a:buNone/>
              <a:defRPr sz="1798">
                <a:solidFill>
                  <a:schemeClr val="tx1">
                    <a:tint val="82000"/>
                  </a:schemeClr>
                </a:solidFill>
              </a:defRPr>
            </a:lvl3pPr>
            <a:lvl4pPr marL="1370228" indent="0">
              <a:buNone/>
              <a:defRPr sz="1598">
                <a:solidFill>
                  <a:schemeClr val="tx1">
                    <a:tint val="82000"/>
                  </a:schemeClr>
                </a:solidFill>
              </a:defRPr>
            </a:lvl4pPr>
            <a:lvl5pPr marL="1826971" indent="0">
              <a:buNone/>
              <a:defRPr sz="1598">
                <a:solidFill>
                  <a:schemeClr val="tx1">
                    <a:tint val="82000"/>
                  </a:schemeClr>
                </a:solidFill>
              </a:defRPr>
            </a:lvl5pPr>
            <a:lvl6pPr marL="2283714" indent="0">
              <a:buNone/>
              <a:defRPr sz="1598">
                <a:solidFill>
                  <a:schemeClr val="tx1">
                    <a:tint val="82000"/>
                  </a:schemeClr>
                </a:solidFill>
              </a:defRPr>
            </a:lvl6pPr>
            <a:lvl7pPr marL="2740457" indent="0">
              <a:buNone/>
              <a:defRPr sz="1598">
                <a:solidFill>
                  <a:schemeClr val="tx1">
                    <a:tint val="82000"/>
                  </a:schemeClr>
                </a:solidFill>
              </a:defRPr>
            </a:lvl7pPr>
            <a:lvl8pPr marL="3197200" indent="0">
              <a:buNone/>
              <a:defRPr sz="1598">
                <a:solidFill>
                  <a:schemeClr val="tx1">
                    <a:tint val="82000"/>
                  </a:schemeClr>
                </a:solidFill>
              </a:defRPr>
            </a:lvl8pPr>
            <a:lvl9pPr marL="3653942" indent="0">
              <a:buNone/>
              <a:defRPr sz="1598">
                <a:solidFill>
                  <a:schemeClr val="tx1">
                    <a:tint val="82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5564C9A-2B7E-45F1-A48C-92C51C2F7C86}" type="datetimeFigureOut">
              <a:rPr lang="es-AR" smtClean="0"/>
              <a:t>11/6/2026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1759960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7995" y="3242175"/>
            <a:ext cx="3882152" cy="772765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4328" y="3242175"/>
            <a:ext cx="3882152" cy="772765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5564C9A-2B7E-45F1-A48C-92C51C2F7C86}" type="datetimeFigureOut">
              <a:rPr lang="es-AR" smtClean="0"/>
              <a:t>11/6/2026</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210264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185" y="648437"/>
            <a:ext cx="7878485" cy="235410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186" y="2985621"/>
            <a:ext cx="3864310" cy="1463207"/>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s-ES"/>
              <a:t>Haga clic para modificar los estilos de texto del patrón</a:t>
            </a:r>
          </a:p>
        </p:txBody>
      </p:sp>
      <p:sp>
        <p:nvSpPr>
          <p:cNvPr id="4" name="Content Placeholder 3"/>
          <p:cNvSpPr>
            <a:spLocks noGrp="1"/>
          </p:cNvSpPr>
          <p:nvPr>
            <p:ph sz="half" idx="2"/>
          </p:nvPr>
        </p:nvSpPr>
        <p:spPr>
          <a:xfrm>
            <a:off x="629186" y="4448828"/>
            <a:ext cx="3864310" cy="654355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4328" y="2985621"/>
            <a:ext cx="3883342" cy="1463207"/>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s-ES"/>
              <a:t>Haga clic para modificar los estilos de texto del patrón</a:t>
            </a:r>
          </a:p>
        </p:txBody>
      </p:sp>
      <p:sp>
        <p:nvSpPr>
          <p:cNvPr id="6" name="Content Placeholder 5"/>
          <p:cNvSpPr>
            <a:spLocks noGrp="1"/>
          </p:cNvSpPr>
          <p:nvPr>
            <p:ph sz="quarter" idx="4"/>
          </p:nvPr>
        </p:nvSpPr>
        <p:spPr>
          <a:xfrm>
            <a:off x="4624328" y="4448828"/>
            <a:ext cx="3883342" cy="654355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5564C9A-2B7E-45F1-A48C-92C51C2F7C86}" type="datetimeFigureOut">
              <a:rPr lang="es-AR" smtClean="0"/>
              <a:t>11/6/2026</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4067026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5564C9A-2B7E-45F1-A48C-92C51C2F7C86}" type="datetimeFigureOut">
              <a:rPr lang="es-AR" smtClean="0"/>
              <a:t>11/6/2026</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2529291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564C9A-2B7E-45F1-A48C-92C51C2F7C86}" type="datetimeFigureOut">
              <a:rPr lang="es-AR" smtClean="0"/>
              <a:t>11/6/2026</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1860998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185" y="811953"/>
            <a:ext cx="2946106" cy="2841837"/>
          </a:xfrm>
        </p:spPr>
        <p:txBody>
          <a:bodyPr anchor="b"/>
          <a:lstStyle>
            <a:lvl1pPr>
              <a:defRPr sz="3197"/>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3342" y="1753596"/>
            <a:ext cx="4624328" cy="8655197"/>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185" y="3653790"/>
            <a:ext cx="2946106" cy="676909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5564C9A-2B7E-45F1-A48C-92C51C2F7C86}" type="datetimeFigureOut">
              <a:rPr lang="es-AR" smtClean="0"/>
              <a:t>11/6/2026</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1167165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185" y="811953"/>
            <a:ext cx="2946106" cy="2841837"/>
          </a:xfrm>
        </p:spPr>
        <p:txBody>
          <a:bodyPr anchor="b"/>
          <a:lstStyle>
            <a:lvl1pPr>
              <a:defRPr sz="3197"/>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3342" y="1753596"/>
            <a:ext cx="4624328" cy="8655197"/>
          </a:xfrm>
        </p:spPr>
        <p:txBody>
          <a:bodyPr anchor="t"/>
          <a:lstStyle>
            <a:lvl1pPr marL="0" indent="0">
              <a:buNone/>
              <a:defRPr sz="3197"/>
            </a:lvl1pPr>
            <a:lvl2pPr marL="456743" indent="0">
              <a:buNone/>
              <a:defRPr sz="2797"/>
            </a:lvl2pPr>
            <a:lvl3pPr marL="913486" indent="0">
              <a:buNone/>
              <a:defRPr sz="2398"/>
            </a:lvl3pPr>
            <a:lvl4pPr marL="1370228" indent="0">
              <a:buNone/>
              <a:defRPr sz="1998"/>
            </a:lvl4pPr>
            <a:lvl5pPr marL="1826971" indent="0">
              <a:buNone/>
              <a:defRPr sz="1998"/>
            </a:lvl5pPr>
            <a:lvl6pPr marL="2283714" indent="0">
              <a:buNone/>
              <a:defRPr sz="1998"/>
            </a:lvl6pPr>
            <a:lvl7pPr marL="2740457" indent="0">
              <a:buNone/>
              <a:defRPr sz="1998"/>
            </a:lvl7pPr>
            <a:lvl8pPr marL="3197200" indent="0">
              <a:buNone/>
              <a:defRPr sz="1998"/>
            </a:lvl8pPr>
            <a:lvl9pPr marL="3653942" indent="0">
              <a:buNone/>
              <a:defRPr sz="1998"/>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185" y="3653790"/>
            <a:ext cx="2946106" cy="676909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5564C9A-2B7E-45F1-A48C-92C51C2F7C86}" type="datetimeFigureOut">
              <a:rPr lang="es-AR" smtClean="0"/>
              <a:t>11/6/2026</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2919241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7995" y="648437"/>
            <a:ext cx="7878485" cy="235410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7995" y="3242175"/>
            <a:ext cx="7878485" cy="772765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7995" y="11288409"/>
            <a:ext cx="2055257" cy="648435"/>
          </a:xfrm>
          <a:prstGeom prst="rect">
            <a:avLst/>
          </a:prstGeom>
        </p:spPr>
        <p:txBody>
          <a:bodyPr vert="horz" lIns="91440" tIns="45720" rIns="91440" bIns="45720" rtlCol="0" anchor="ctr"/>
          <a:lstStyle>
            <a:lvl1pPr algn="l">
              <a:defRPr sz="1199">
                <a:solidFill>
                  <a:schemeClr val="tx1">
                    <a:tint val="82000"/>
                  </a:schemeClr>
                </a:solidFill>
              </a:defRPr>
            </a:lvl1pPr>
          </a:lstStyle>
          <a:p>
            <a:fld id="{95564C9A-2B7E-45F1-A48C-92C51C2F7C86}" type="datetimeFigureOut">
              <a:rPr lang="es-AR" smtClean="0"/>
              <a:t>11/6/2026</a:t>
            </a:fld>
            <a:endParaRPr lang="es-AR"/>
          </a:p>
        </p:txBody>
      </p:sp>
      <p:sp>
        <p:nvSpPr>
          <p:cNvPr id="5" name="Footer Placeholder 4"/>
          <p:cNvSpPr>
            <a:spLocks noGrp="1"/>
          </p:cNvSpPr>
          <p:nvPr>
            <p:ph type="ftr" sz="quarter" idx="3"/>
          </p:nvPr>
        </p:nvSpPr>
        <p:spPr>
          <a:xfrm>
            <a:off x="3025795" y="11288409"/>
            <a:ext cx="3082885" cy="648435"/>
          </a:xfrm>
          <a:prstGeom prst="rect">
            <a:avLst/>
          </a:prstGeom>
        </p:spPr>
        <p:txBody>
          <a:bodyPr vert="horz" lIns="91440" tIns="45720" rIns="91440" bIns="45720" rtlCol="0" anchor="ctr"/>
          <a:lstStyle>
            <a:lvl1pPr algn="ctr">
              <a:defRPr sz="1199">
                <a:solidFill>
                  <a:schemeClr val="tx1">
                    <a:tint val="82000"/>
                  </a:schemeClr>
                </a:solidFill>
              </a:defRPr>
            </a:lvl1pPr>
          </a:lstStyle>
          <a:p>
            <a:endParaRPr lang="es-AR"/>
          </a:p>
        </p:txBody>
      </p:sp>
      <p:sp>
        <p:nvSpPr>
          <p:cNvPr id="6" name="Slide Number Placeholder 5"/>
          <p:cNvSpPr>
            <a:spLocks noGrp="1"/>
          </p:cNvSpPr>
          <p:nvPr>
            <p:ph type="sldNum" sz="quarter" idx="4"/>
          </p:nvPr>
        </p:nvSpPr>
        <p:spPr>
          <a:xfrm>
            <a:off x="6451223" y="11288409"/>
            <a:ext cx="2055257" cy="648435"/>
          </a:xfrm>
          <a:prstGeom prst="rect">
            <a:avLst/>
          </a:prstGeom>
        </p:spPr>
        <p:txBody>
          <a:bodyPr vert="horz" lIns="91440" tIns="45720" rIns="91440" bIns="45720" rtlCol="0" anchor="ctr"/>
          <a:lstStyle>
            <a:lvl1pPr algn="r">
              <a:defRPr sz="1199">
                <a:solidFill>
                  <a:schemeClr val="tx1">
                    <a:tint val="82000"/>
                  </a:schemeClr>
                </a:solidFill>
              </a:defRPr>
            </a:lvl1pPr>
          </a:lstStyle>
          <a:p>
            <a:fld id="{18EE393E-D98B-471D-B497-502B07E5D744}" type="slidenum">
              <a:rPr lang="es-AR" smtClean="0"/>
              <a:t>‹#›</a:t>
            </a:fld>
            <a:endParaRPr lang="es-AR"/>
          </a:p>
        </p:txBody>
      </p:sp>
    </p:spTree>
    <p:extLst>
      <p:ext uri="{BB962C8B-B14F-4D97-AF65-F5344CB8AC3E}">
        <p14:creationId xmlns:p14="http://schemas.microsoft.com/office/powerpoint/2010/main" val="34749338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3486"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71" indent="-228371" algn="l" defTabSz="913486"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14" indent="-228371" algn="l" defTabSz="913486"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857" indent="-228371" algn="l" defTabSz="913486"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600"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343"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085"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8828"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571"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314"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8" algn="l" defTabSz="913486" rtl="0" eaLnBrk="1" latinLnBrk="0" hangingPunct="1">
        <a:defRPr sz="1798" kern="1200">
          <a:solidFill>
            <a:schemeClr val="tx1"/>
          </a:solidFill>
          <a:latin typeface="+mn-lt"/>
          <a:ea typeface="+mn-ea"/>
          <a:cs typeface="+mn-cs"/>
        </a:defRPr>
      </a:lvl4pPr>
      <a:lvl5pPr marL="1826971" algn="l" defTabSz="913486" rtl="0" eaLnBrk="1" latinLnBrk="0" hangingPunct="1">
        <a:defRPr sz="1798" kern="1200">
          <a:solidFill>
            <a:schemeClr val="tx1"/>
          </a:solidFill>
          <a:latin typeface="+mn-lt"/>
          <a:ea typeface="+mn-ea"/>
          <a:cs typeface="+mn-cs"/>
        </a:defRPr>
      </a:lvl5pPr>
      <a:lvl6pPr marL="2283714"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0" algn="l" defTabSz="913486" rtl="0" eaLnBrk="1" latinLnBrk="0" hangingPunct="1">
        <a:defRPr sz="1798" kern="1200">
          <a:solidFill>
            <a:schemeClr val="tx1"/>
          </a:solidFill>
          <a:latin typeface="+mn-lt"/>
          <a:ea typeface="+mn-ea"/>
          <a:cs typeface="+mn-cs"/>
        </a:defRPr>
      </a:lvl8pPr>
      <a:lvl9pPr marL="3653942" algn="l" defTabSz="913486" rtl="0" eaLnBrk="1" latinLnBrk="0" hangingPunct="1">
        <a:defRPr sz="17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56082"/>
        </a:solid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8898946B-4788-E1F8-32CB-3C4F2AF7EEC8}"/>
              </a:ext>
            </a:extLst>
          </p:cNvPr>
          <p:cNvSpPr txBox="1"/>
          <p:nvPr/>
        </p:nvSpPr>
        <p:spPr>
          <a:xfrm>
            <a:off x="1657997" y="4302793"/>
            <a:ext cx="7476478" cy="3170099"/>
          </a:xfrm>
          <a:prstGeom prst="rect">
            <a:avLst/>
          </a:prstGeom>
        </p:spPr>
        <p:txBody>
          <a:bodyPr wrap="square">
            <a:spAutoFit/>
          </a:bodyPr>
          <a:lstStyle/>
          <a:p>
            <a:r>
              <a:rPr lang="es-ES" sz="4000" dirty="0">
                <a:solidFill>
                  <a:schemeClr val="bg1"/>
                </a:solidFill>
                <a:latin typeface="Calibri" panose="020F0502020204030204" pitchFamily="34" charset="0"/>
                <a:ea typeface="Calibri" panose="020F0502020204030204" pitchFamily="34" charset="0"/>
                <a:cs typeface="Calibri" panose="020F0502020204030204" pitchFamily="34" charset="0"/>
              </a:rPr>
              <a:t>Aplicación de IA en la Gestión Empresarial y Contable</a:t>
            </a:r>
          </a:p>
          <a:p>
            <a:endParaRPr lang="es-ES" sz="4000" i="1" dirty="0">
              <a:solidFill>
                <a:schemeClr val="bg1"/>
              </a:solidFill>
              <a:latin typeface="Abadi" panose="020B0604020104020204" pitchFamily="34" charset="0"/>
            </a:endParaRPr>
          </a:p>
          <a:p>
            <a:endParaRPr lang="es-ES" sz="4000" i="1" dirty="0">
              <a:solidFill>
                <a:schemeClr val="bg1"/>
              </a:solidFill>
              <a:latin typeface="Abadi" panose="020B0604020104020204" pitchFamily="34" charset="0"/>
            </a:endParaRPr>
          </a:p>
          <a:p>
            <a:r>
              <a:rPr lang="es-ES" sz="4000" i="1" dirty="0">
                <a:solidFill>
                  <a:schemeClr val="bg1"/>
                </a:solidFill>
                <a:latin typeface="Abadi" panose="020B0604020104020204" pitchFamily="34" charset="0"/>
              </a:rPr>
              <a:t>Virtual</a:t>
            </a:r>
            <a:endParaRPr lang="es-AR" sz="4000" i="1" dirty="0">
              <a:solidFill>
                <a:schemeClr val="bg1"/>
              </a:solidFill>
              <a:latin typeface="Abadi" panose="020B0604020104020204" pitchFamily="34" charset="0"/>
            </a:endParaRPr>
          </a:p>
        </p:txBody>
      </p:sp>
      <p:cxnSp>
        <p:nvCxnSpPr>
          <p:cNvPr id="12" name="Conector recto 11">
            <a:extLst>
              <a:ext uri="{FF2B5EF4-FFF2-40B4-BE49-F238E27FC236}">
                <a16:creationId xmlns:a16="http://schemas.microsoft.com/office/drawing/2014/main" id="{4F992641-75C4-CC5F-21B7-9DFB734880D3}"/>
              </a:ext>
            </a:extLst>
          </p:cNvPr>
          <p:cNvCxnSpPr>
            <a:cxnSpLocks/>
          </p:cNvCxnSpPr>
          <p:nvPr/>
        </p:nvCxnSpPr>
        <p:spPr>
          <a:xfrm>
            <a:off x="1408616" y="4513943"/>
            <a:ext cx="0" cy="2815771"/>
          </a:xfrm>
          <a:prstGeom prst="line">
            <a:avLst/>
          </a:prstGeom>
          <a:ln>
            <a:solidFill>
              <a:srgbClr val="A2A467"/>
            </a:solidFill>
          </a:ln>
        </p:spPr>
        <p:style>
          <a:lnRef idx="2">
            <a:schemeClr val="accent1"/>
          </a:lnRef>
          <a:fillRef idx="0">
            <a:schemeClr val="accent1"/>
          </a:fillRef>
          <a:effectRef idx="1">
            <a:schemeClr val="accent1"/>
          </a:effectRef>
          <a:fontRef idx="minor">
            <a:schemeClr val="tx1"/>
          </a:fontRef>
        </p:style>
      </p:cxnSp>
      <p:pic>
        <p:nvPicPr>
          <p:cNvPr id="32" name="Imagen 31">
            <a:extLst>
              <a:ext uri="{FF2B5EF4-FFF2-40B4-BE49-F238E27FC236}">
                <a16:creationId xmlns:a16="http://schemas.microsoft.com/office/drawing/2014/main" id="{316396B7-A743-225B-6F79-94DEC2D617E5}"/>
              </a:ext>
            </a:extLst>
          </p:cNvPr>
          <p:cNvPicPr>
            <a:picLocks noChangeAspect="1"/>
          </p:cNvPicPr>
          <p:nvPr/>
        </p:nvPicPr>
        <p:blipFill>
          <a:blip r:embed="rId3"/>
          <a:stretch>
            <a:fillRect/>
          </a:stretch>
        </p:blipFill>
        <p:spPr>
          <a:xfrm>
            <a:off x="-2" y="10959930"/>
            <a:ext cx="5934903" cy="1219370"/>
          </a:xfrm>
          <a:prstGeom prst="rect">
            <a:avLst/>
          </a:prstGeom>
        </p:spPr>
      </p:pic>
      <p:pic>
        <p:nvPicPr>
          <p:cNvPr id="34" name="Imagen 33">
            <a:extLst>
              <a:ext uri="{FF2B5EF4-FFF2-40B4-BE49-F238E27FC236}">
                <a16:creationId xmlns:a16="http://schemas.microsoft.com/office/drawing/2014/main" id="{E2EBDDD6-2D2D-A76F-EFF1-61415B6F6650}"/>
              </a:ext>
            </a:extLst>
          </p:cNvPr>
          <p:cNvPicPr>
            <a:picLocks noChangeAspect="1"/>
          </p:cNvPicPr>
          <p:nvPr/>
        </p:nvPicPr>
        <p:blipFill>
          <a:blip r:embed="rId4"/>
          <a:stretch>
            <a:fillRect/>
          </a:stretch>
        </p:blipFill>
        <p:spPr>
          <a:xfrm>
            <a:off x="2724528" y="0"/>
            <a:ext cx="6420746" cy="3489179"/>
          </a:xfrm>
          <a:prstGeom prst="rect">
            <a:avLst/>
          </a:prstGeom>
        </p:spPr>
      </p:pic>
      <p:pic>
        <p:nvPicPr>
          <p:cNvPr id="10" name="Imagen 9">
            <a:extLst>
              <a:ext uri="{FF2B5EF4-FFF2-40B4-BE49-F238E27FC236}">
                <a16:creationId xmlns:a16="http://schemas.microsoft.com/office/drawing/2014/main" id="{59ADAEB6-96D7-4F90-8773-C647D161BFF5}"/>
              </a:ext>
            </a:extLst>
          </p:cNvPr>
          <p:cNvPicPr>
            <a:picLocks noChangeAspect="1"/>
          </p:cNvPicPr>
          <p:nvPr/>
        </p:nvPicPr>
        <p:blipFill>
          <a:blip r:embed="rId5"/>
          <a:stretch>
            <a:fillRect/>
          </a:stretch>
        </p:blipFill>
        <p:spPr>
          <a:xfrm>
            <a:off x="5850782" y="9957157"/>
            <a:ext cx="3028762" cy="1959787"/>
          </a:xfrm>
          <a:prstGeom prst="rect">
            <a:avLst/>
          </a:prstGeom>
        </p:spPr>
      </p:pic>
    </p:spTree>
    <p:extLst>
      <p:ext uri="{BB962C8B-B14F-4D97-AF65-F5344CB8AC3E}">
        <p14:creationId xmlns:p14="http://schemas.microsoft.com/office/powerpoint/2010/main" val="922926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7877E7BB-4068-BFED-09CC-90247AA1E33F}"/>
              </a:ext>
            </a:extLst>
          </p:cNvPr>
          <p:cNvSpPr txBox="1"/>
          <p:nvPr/>
        </p:nvSpPr>
        <p:spPr>
          <a:xfrm>
            <a:off x="1073755" y="1257558"/>
            <a:ext cx="7293873" cy="9294852"/>
          </a:xfrm>
          <a:prstGeom prst="rect">
            <a:avLst/>
          </a:prstGeom>
          <a:noFill/>
        </p:spPr>
        <p:txBody>
          <a:bodyPr wrap="square">
            <a:spAutoFit/>
          </a:bodyPr>
          <a:lstStyle/>
          <a:p>
            <a:endParaRPr lang="es-AR" sz="2800" b="1" dirty="0">
              <a:solidFill>
                <a:srgbClr val="996633"/>
              </a:solidFill>
              <a:latin typeface="Calibri" panose="020F0502020204030204" pitchFamily="34" charset="0"/>
              <a:cs typeface="Calibri" panose="020F0502020204030204" pitchFamily="34" charset="0"/>
            </a:endParaRPr>
          </a:p>
          <a:p>
            <a:r>
              <a:rPr lang="es-ES" sz="2800" b="1"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Aplicación de IA en la Gestión Empresarial y Contable</a:t>
            </a:r>
            <a:endParaRPr lang="es-AR" sz="2800" b="1"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endParaRPr>
          </a:p>
          <a:p>
            <a:r>
              <a:rPr lang="es-AR" sz="2800" b="1" dirty="0">
                <a:solidFill>
                  <a:schemeClr val="accent2">
                    <a:lumMod val="50000"/>
                  </a:schemeClr>
                </a:solidFill>
                <a:latin typeface="Calibri" panose="020F0502020204030204" pitchFamily="34" charset="0"/>
                <a:cs typeface="Calibri" panose="020F0502020204030204" pitchFamily="34" charset="0"/>
              </a:rPr>
              <a:t> </a:t>
            </a:r>
          </a:p>
          <a:p>
            <a:r>
              <a:rPr lang="es-AR" sz="2800" b="1" dirty="0">
                <a:solidFill>
                  <a:srgbClr val="996633"/>
                </a:solidFill>
                <a:latin typeface="Calibri" panose="020F0502020204030204" pitchFamily="34" charset="0"/>
                <a:cs typeface="Calibri" panose="020F0502020204030204" pitchFamily="34" charset="0"/>
              </a:rPr>
              <a:t> </a:t>
            </a:r>
          </a:p>
          <a:p>
            <a:endParaRPr lang="es-AR" sz="2800" b="1" dirty="0">
              <a:solidFill>
                <a:srgbClr val="156082"/>
              </a:solidFill>
              <a:latin typeface="Calibri" panose="020F0502020204030204" pitchFamily="34" charset="0"/>
              <a:cs typeface="Calibri" panose="020F0502020204030204" pitchFamily="34" charset="0"/>
            </a:endParaRPr>
          </a:p>
          <a:p>
            <a:r>
              <a:rPr lang="es-AR" sz="2800" b="1" dirty="0">
                <a:solidFill>
                  <a:srgbClr val="156082"/>
                </a:solidFill>
                <a:latin typeface="Calibri" panose="020F0502020204030204" pitchFamily="34" charset="0"/>
                <a:cs typeface="Calibri" panose="020F0502020204030204" pitchFamily="34" charset="0"/>
              </a:rPr>
              <a:t>Acerca del programa</a:t>
            </a:r>
          </a:p>
          <a:p>
            <a:r>
              <a:rPr lang="es-AR" dirty="0">
                <a:latin typeface="Calibri" panose="020F0502020204030204" pitchFamily="34" charset="0"/>
                <a:ea typeface="Calibri" panose="020F0502020204030204" pitchFamily="34" charset="0"/>
                <a:cs typeface="Calibri" panose="020F0502020204030204" pitchFamily="34" charset="0"/>
              </a:rPr>
              <a:t>En el mundo empresarial, la planificación estratégica y el control de gestión son herramientas clave para la toma de decisiones. En un contexto en el cual la inflación no distorsiona los márgenes de rentabilidad, es momento de enfocarse en la eficiencia y la competitividad.</a:t>
            </a:r>
          </a:p>
          <a:p>
            <a:endParaRPr lang="es-AR" dirty="0">
              <a:latin typeface="Calibri" panose="020F0502020204030204" pitchFamily="34" charset="0"/>
              <a:ea typeface="Calibri" panose="020F0502020204030204" pitchFamily="34" charset="0"/>
              <a:cs typeface="Calibri" panose="020F0502020204030204" pitchFamily="34" charset="0"/>
            </a:endParaRPr>
          </a:p>
          <a:p>
            <a:r>
              <a:rPr lang="es-AR" dirty="0">
                <a:latin typeface="Calibri" panose="020F0502020204030204" pitchFamily="34" charset="0"/>
                <a:ea typeface="Calibri" panose="020F0502020204030204" pitchFamily="34" charset="0"/>
                <a:cs typeface="Calibri" panose="020F0502020204030204" pitchFamily="34" charset="0"/>
              </a:rPr>
              <a:t>La planificación y el control de la gestión se convierten en aliados para para la efectiva toma de decisiones, alineando las áreas de la organización con los objetivos estratégicos.</a:t>
            </a:r>
          </a:p>
          <a:p>
            <a:endParaRPr lang="es-AR" dirty="0">
              <a:latin typeface="Calibri" panose="020F0502020204030204" pitchFamily="34" charset="0"/>
              <a:cs typeface="Calibri" panose="020F0502020204030204" pitchFamily="34" charset="0"/>
            </a:endParaRPr>
          </a:p>
          <a:p>
            <a:endParaRPr lang="es-AR" dirty="0">
              <a:latin typeface="Calibri" panose="020F0502020204030204" pitchFamily="34" charset="0"/>
              <a:cs typeface="Calibri" panose="020F0502020204030204" pitchFamily="34" charset="0"/>
            </a:endParaRPr>
          </a:p>
          <a:p>
            <a:endParaRPr lang="es-AR" dirty="0">
              <a:latin typeface="Calibri" panose="020F0502020204030204" pitchFamily="34" charset="0"/>
              <a:cs typeface="Calibri" panose="020F0502020204030204" pitchFamily="34" charset="0"/>
            </a:endParaRPr>
          </a:p>
          <a:p>
            <a:endParaRPr lang="es-AR" dirty="0">
              <a:latin typeface="Calibri" panose="020F0502020204030204" pitchFamily="34" charset="0"/>
              <a:cs typeface="Calibri" panose="020F0502020204030204" pitchFamily="34" charset="0"/>
            </a:endParaRPr>
          </a:p>
          <a:p>
            <a:endParaRPr lang="es-AR" dirty="0">
              <a:latin typeface="Calibri" panose="020F0502020204030204" pitchFamily="34" charset="0"/>
              <a:cs typeface="Calibri" panose="020F0502020204030204" pitchFamily="34" charset="0"/>
            </a:endParaRPr>
          </a:p>
          <a:p>
            <a:endParaRPr lang="es-AR" dirty="0">
              <a:latin typeface="Calibri" panose="020F0502020204030204" pitchFamily="34" charset="0"/>
              <a:cs typeface="Calibri" panose="020F0502020204030204" pitchFamily="34" charset="0"/>
            </a:endParaRPr>
          </a:p>
          <a:p>
            <a:endParaRPr lang="es-AR" sz="2600" b="1" dirty="0">
              <a:solidFill>
                <a:srgbClr val="156082"/>
              </a:solidFill>
              <a:latin typeface="Calibri" panose="020F0502020204030204" pitchFamily="34" charset="0"/>
              <a:cs typeface="Calibri" panose="020F0502020204030204" pitchFamily="34" charset="0"/>
            </a:endParaRPr>
          </a:p>
          <a:p>
            <a:endParaRPr lang="es-AR" sz="2600" b="1" dirty="0">
              <a:solidFill>
                <a:srgbClr val="156082"/>
              </a:solidFill>
              <a:latin typeface="Calibri" panose="020F0502020204030204" pitchFamily="34" charset="0"/>
              <a:cs typeface="Calibri" panose="020F0502020204030204" pitchFamily="34" charset="0"/>
            </a:endParaRPr>
          </a:p>
          <a:p>
            <a:endParaRPr lang="es-AR" sz="2600" b="1" dirty="0">
              <a:solidFill>
                <a:srgbClr val="156082"/>
              </a:solidFill>
              <a:latin typeface="Calibri" panose="020F0502020204030204" pitchFamily="34" charset="0"/>
              <a:cs typeface="Calibri" panose="020F0502020204030204" pitchFamily="34" charset="0"/>
            </a:endParaRPr>
          </a:p>
          <a:p>
            <a:r>
              <a:rPr lang="es-AR" sz="2400" b="1" dirty="0">
                <a:solidFill>
                  <a:srgbClr val="156082"/>
                </a:solidFill>
                <a:latin typeface="Calibri" panose="020F0502020204030204" pitchFamily="34" charset="0"/>
                <a:cs typeface="Calibri" panose="020F0502020204030204" pitchFamily="34" charset="0"/>
              </a:rPr>
              <a:t>Inicio</a:t>
            </a:r>
            <a:r>
              <a:rPr lang="es-AR" sz="2400" b="1" dirty="0">
                <a:latin typeface="Calibri" panose="020F0502020204030204" pitchFamily="34" charset="0"/>
                <a:cs typeface="Calibri" panose="020F0502020204030204" pitchFamily="34" charset="0"/>
              </a:rPr>
              <a:t>: 6 de octubre 2026 </a:t>
            </a:r>
          </a:p>
          <a:p>
            <a:r>
              <a:rPr lang="es-AR" sz="2400" b="1" dirty="0">
                <a:solidFill>
                  <a:srgbClr val="156082"/>
                </a:solidFill>
                <a:latin typeface="Calibri" panose="020F0502020204030204" pitchFamily="34" charset="0"/>
                <a:cs typeface="Calibri" panose="020F0502020204030204" pitchFamily="34" charset="0"/>
              </a:rPr>
              <a:t>Finalización: </a:t>
            </a:r>
            <a:r>
              <a:rPr lang="es-AR" sz="2400" b="1" dirty="0">
                <a:latin typeface="Calibri" panose="020F0502020204030204" pitchFamily="34" charset="0"/>
                <a:cs typeface="Calibri" panose="020F0502020204030204" pitchFamily="34" charset="0"/>
              </a:rPr>
              <a:t>15</a:t>
            </a:r>
            <a:r>
              <a:rPr lang="es-AR" sz="2400" b="1" dirty="0">
                <a:solidFill>
                  <a:srgbClr val="156082"/>
                </a:solidFill>
                <a:latin typeface="Calibri" panose="020F0502020204030204" pitchFamily="34" charset="0"/>
                <a:cs typeface="Calibri" panose="020F0502020204030204" pitchFamily="34" charset="0"/>
              </a:rPr>
              <a:t> </a:t>
            </a:r>
            <a:r>
              <a:rPr lang="es-AR" sz="2400" b="1" dirty="0">
                <a:latin typeface="Calibri" panose="020F0502020204030204" pitchFamily="34" charset="0"/>
                <a:cs typeface="Calibri" panose="020F0502020204030204" pitchFamily="34" charset="0"/>
              </a:rPr>
              <a:t>de octubre 2026 </a:t>
            </a:r>
          </a:p>
          <a:p>
            <a:r>
              <a:rPr lang="es-AR" sz="2400" b="1" dirty="0">
                <a:solidFill>
                  <a:srgbClr val="156082"/>
                </a:solidFill>
                <a:latin typeface="Calibri" panose="020F0502020204030204" pitchFamily="34" charset="0"/>
                <a:cs typeface="Calibri" panose="020F0502020204030204" pitchFamily="34" charset="0"/>
              </a:rPr>
              <a:t>Clases: </a:t>
            </a:r>
            <a:r>
              <a:rPr lang="es-AR" sz="2400" b="1" dirty="0">
                <a:latin typeface="Calibri" panose="020F0502020204030204" pitchFamily="34" charset="0"/>
                <a:cs typeface="Calibri" panose="020F0502020204030204" pitchFamily="34" charset="0"/>
              </a:rPr>
              <a:t>martes y jueves , de 19 a 21 </a:t>
            </a:r>
            <a:r>
              <a:rPr lang="es-AR" sz="2400" b="1" dirty="0" err="1">
                <a:latin typeface="Calibri" panose="020F0502020204030204" pitchFamily="34" charset="0"/>
                <a:cs typeface="Calibri" panose="020F0502020204030204" pitchFamily="34" charset="0"/>
              </a:rPr>
              <a:t>hs</a:t>
            </a:r>
            <a:r>
              <a:rPr lang="es-AR" sz="2400" b="1" dirty="0">
                <a:latin typeface="Calibri" panose="020F0502020204030204" pitchFamily="34" charset="0"/>
                <a:cs typeface="Calibri" panose="020F0502020204030204" pitchFamily="34" charset="0"/>
              </a:rPr>
              <a:t>.</a:t>
            </a:r>
          </a:p>
        </p:txBody>
      </p:sp>
      <p:sp>
        <p:nvSpPr>
          <p:cNvPr id="29" name="Rectángulo 28">
            <a:extLst>
              <a:ext uri="{FF2B5EF4-FFF2-40B4-BE49-F238E27FC236}">
                <a16:creationId xmlns:a16="http://schemas.microsoft.com/office/drawing/2014/main" id="{412E986D-3518-51B1-547F-EC85C4B439A6}"/>
              </a:ext>
            </a:extLst>
          </p:cNvPr>
          <p:cNvSpPr/>
          <p:nvPr/>
        </p:nvSpPr>
        <p:spPr>
          <a:xfrm>
            <a:off x="-16621" y="11046507"/>
            <a:ext cx="9134475" cy="11587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Rectángulo 30">
            <a:extLst>
              <a:ext uri="{FF2B5EF4-FFF2-40B4-BE49-F238E27FC236}">
                <a16:creationId xmlns:a16="http://schemas.microsoft.com/office/drawing/2014/main" id="{11D5B268-A016-CC37-7EC9-0E4B56C3C47D}"/>
              </a:ext>
            </a:extLst>
          </p:cNvPr>
          <p:cNvSpPr/>
          <p:nvPr/>
        </p:nvSpPr>
        <p:spPr>
          <a:xfrm>
            <a:off x="-16623" y="-42244"/>
            <a:ext cx="9134475" cy="10456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AR" sz="3600" dirty="0">
              <a:solidFill>
                <a:srgbClr val="FFFF99"/>
              </a:solidFill>
            </a:endParaRPr>
          </a:p>
        </p:txBody>
      </p:sp>
      <p:sp>
        <p:nvSpPr>
          <p:cNvPr id="3" name="Rectángulo 2">
            <a:extLst>
              <a:ext uri="{FF2B5EF4-FFF2-40B4-BE49-F238E27FC236}">
                <a16:creationId xmlns:a16="http://schemas.microsoft.com/office/drawing/2014/main" id="{56CD45A4-DF9E-63D0-12DD-EF1DD526C8F9}"/>
              </a:ext>
            </a:extLst>
          </p:cNvPr>
          <p:cNvSpPr/>
          <p:nvPr/>
        </p:nvSpPr>
        <p:spPr>
          <a:xfrm>
            <a:off x="-14206" y="912894"/>
            <a:ext cx="9162885" cy="24585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 name="Rectángulo 1">
            <a:extLst>
              <a:ext uri="{FF2B5EF4-FFF2-40B4-BE49-F238E27FC236}">
                <a16:creationId xmlns:a16="http://schemas.microsoft.com/office/drawing/2014/main" id="{A3542172-6FA8-B985-E53D-A01BE3CE8DC7}"/>
              </a:ext>
            </a:extLst>
          </p:cNvPr>
          <p:cNvSpPr/>
          <p:nvPr/>
        </p:nvSpPr>
        <p:spPr>
          <a:xfrm>
            <a:off x="1073755" y="9230245"/>
            <a:ext cx="7320437" cy="1322165"/>
          </a:xfrm>
          <a:prstGeom prst="rect">
            <a:avLst/>
          </a:prstGeom>
          <a:noFill/>
          <a:ln w="28575">
            <a:solidFill>
              <a:srgbClr val="156082"/>
            </a:solidFill>
          </a:ln>
        </p:spPr>
        <p:style>
          <a:lnRef idx="2">
            <a:schemeClr val="accent6"/>
          </a:lnRef>
          <a:fillRef idx="1">
            <a:schemeClr val="lt1"/>
          </a:fillRef>
          <a:effectRef idx="0">
            <a:schemeClr val="accent6"/>
          </a:effectRef>
          <a:fontRef idx="minor">
            <a:schemeClr val="dk1"/>
          </a:fontRef>
        </p:style>
        <p:txBody>
          <a:bodyPr rtlCol="0" anchor="ctr"/>
          <a:lstStyle/>
          <a:p>
            <a:endParaRPr lang="es-AR" sz="1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2420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7E4C54E-799A-986D-98F2-898DC7750D80}"/>
              </a:ext>
            </a:extLst>
          </p:cNvPr>
          <p:cNvSpPr/>
          <p:nvPr/>
        </p:nvSpPr>
        <p:spPr>
          <a:xfrm>
            <a:off x="-1" y="0"/>
            <a:ext cx="9134475" cy="11587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a:extLst>
              <a:ext uri="{FF2B5EF4-FFF2-40B4-BE49-F238E27FC236}">
                <a16:creationId xmlns:a16="http://schemas.microsoft.com/office/drawing/2014/main" id="{51B4607A-2A19-7279-C2DB-DAFC7ADA6050}"/>
              </a:ext>
            </a:extLst>
          </p:cNvPr>
          <p:cNvSpPr/>
          <p:nvPr/>
        </p:nvSpPr>
        <p:spPr>
          <a:xfrm>
            <a:off x="0" y="11020548"/>
            <a:ext cx="9134475" cy="11587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CuadroTexto 7">
            <a:extLst>
              <a:ext uri="{FF2B5EF4-FFF2-40B4-BE49-F238E27FC236}">
                <a16:creationId xmlns:a16="http://schemas.microsoft.com/office/drawing/2014/main" id="{A4E668A4-4A8E-CC4E-459D-3B8761FFDDE6}"/>
              </a:ext>
            </a:extLst>
          </p:cNvPr>
          <p:cNvSpPr txBox="1"/>
          <p:nvPr/>
        </p:nvSpPr>
        <p:spPr>
          <a:xfrm>
            <a:off x="647207" y="1232890"/>
            <a:ext cx="7299365" cy="10033516"/>
          </a:xfrm>
          <a:prstGeom prst="rect">
            <a:avLst/>
          </a:prstGeom>
          <a:noFill/>
        </p:spPr>
        <p:txBody>
          <a:bodyPr wrap="square">
            <a:spAutoFit/>
          </a:bodyPr>
          <a:lstStyle/>
          <a:p>
            <a:pPr algn="ctr">
              <a:buClr>
                <a:srgbClr val="996633"/>
              </a:buClr>
              <a:buSzPct val="135000"/>
              <a:tabLst>
                <a:tab pos="457200" algn="l"/>
              </a:tabLst>
            </a:pPr>
            <a:r>
              <a:rPr lang="es-AR" sz="2800" b="1" dirty="0">
                <a:solidFill>
                  <a:srgbClr val="156082"/>
                </a:solidFill>
                <a:latin typeface="Calibri" panose="020F0502020204030204" pitchFamily="34" charset="0"/>
                <a:cs typeface="Calibri" panose="020F0502020204030204" pitchFamily="34" charset="0"/>
              </a:rPr>
              <a:t>¿Por qué elegir Educación Ejecutiva </a:t>
            </a:r>
          </a:p>
          <a:p>
            <a:pPr algn="ctr">
              <a:buClr>
                <a:srgbClr val="996633"/>
              </a:buClr>
              <a:buSzPct val="135000"/>
              <a:tabLst>
                <a:tab pos="457200" algn="l"/>
              </a:tabLst>
            </a:pPr>
            <a:r>
              <a:rPr lang="es-AR" sz="2800" b="1" dirty="0">
                <a:solidFill>
                  <a:srgbClr val="156082"/>
                </a:solidFill>
                <a:latin typeface="Calibri" panose="020F0502020204030204" pitchFamily="34" charset="0"/>
                <a:cs typeface="Calibri" panose="020F0502020204030204" pitchFamily="34" charset="0"/>
              </a:rPr>
              <a:t>en UADE Business School? </a:t>
            </a:r>
            <a:endParaRPr lang="es-AR" sz="2800" dirty="0">
              <a:solidFill>
                <a:srgbClr val="156082"/>
              </a:solidFill>
            </a:endParaRPr>
          </a:p>
          <a:p>
            <a:pPr marL="342900" lvl="0" indent="-342900">
              <a:buClr>
                <a:srgbClr val="996633"/>
              </a:buClr>
              <a:buSzPct val="135000"/>
              <a:buFont typeface="Arial" panose="020B0604020202020204" pitchFamily="34" charset="0"/>
              <a:buChar char="•"/>
              <a:tabLst>
                <a:tab pos="457200" algn="l"/>
              </a:tabLst>
            </a:pPr>
            <a:r>
              <a:rPr lang="es-AR"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Respaldo de la Fundación UADE.</a:t>
            </a:r>
          </a:p>
          <a:p>
            <a:pPr marL="342900" lvl="0" indent="-342900">
              <a:buClr>
                <a:srgbClr val="996633"/>
              </a:buClr>
              <a:buSzPct val="135000"/>
              <a:buFont typeface="Arial" panose="020B0604020202020204" pitchFamily="34" charset="0"/>
              <a:buChar char="•"/>
              <a:tabLst>
                <a:tab pos="457200" algn="l"/>
              </a:tabLst>
            </a:pPr>
            <a:r>
              <a:rPr lang="es-AR"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Más de 60 años enseñando gestión de negocios.</a:t>
            </a:r>
          </a:p>
          <a:p>
            <a:pPr marL="342900" lvl="0" indent="-342900">
              <a:buClr>
                <a:srgbClr val="996633"/>
              </a:buClr>
              <a:buSzPct val="135000"/>
              <a:buFont typeface="Arial" panose="020B0604020202020204" pitchFamily="34" charset="0"/>
              <a:buChar char="•"/>
              <a:tabLst>
                <a:tab pos="457200" algn="l"/>
              </a:tabLst>
            </a:pPr>
            <a:r>
              <a:rPr lang="es-AR"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Más de 30 años en la capacitación de líderes y ejecutivos.</a:t>
            </a:r>
          </a:p>
          <a:p>
            <a:pPr marL="342900" lvl="0" indent="-342900">
              <a:buClr>
                <a:srgbClr val="996633"/>
              </a:buClr>
              <a:buSzPct val="135000"/>
              <a:buFont typeface="Arial" panose="020B0604020202020204" pitchFamily="34" charset="0"/>
              <a:buChar char="•"/>
              <a:tabLst>
                <a:tab pos="457200" algn="l"/>
              </a:tabLst>
            </a:pPr>
            <a:r>
              <a:rPr lang="es-AR"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Enseñanza orientada a la aplicación de conceptos en el ámbito profesional.</a:t>
            </a:r>
          </a:p>
          <a:p>
            <a:pPr marL="342900" lvl="0" indent="-342900">
              <a:buClr>
                <a:srgbClr val="996633"/>
              </a:buClr>
              <a:buSzPct val="135000"/>
              <a:buFont typeface="Arial" panose="020B0604020202020204" pitchFamily="34" charset="0"/>
              <a:buChar char="•"/>
              <a:tabLst>
                <a:tab pos="457200" algn="l"/>
              </a:tabLst>
            </a:pPr>
            <a:r>
              <a:rPr lang="es-AR"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Contenidos actualizados según las últimas tendencias y el desarrollo de mejores prácticas del mercado.</a:t>
            </a:r>
          </a:p>
          <a:p>
            <a:pPr marL="342900" lvl="0" indent="-342900">
              <a:buClr>
                <a:srgbClr val="996633"/>
              </a:buClr>
              <a:buSzPct val="135000"/>
              <a:buFont typeface="Arial" panose="020B0604020202020204" pitchFamily="34" charset="0"/>
              <a:buChar char="•"/>
              <a:tabLst>
                <a:tab pos="457200" algn="l"/>
              </a:tabLst>
            </a:pPr>
            <a:r>
              <a:rPr lang="es-AR"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Toma de decisiones gerenciales utilizando el método del caso.</a:t>
            </a:r>
          </a:p>
          <a:p>
            <a:pPr marL="342900" lvl="0" indent="-342900">
              <a:buClr>
                <a:srgbClr val="996633"/>
              </a:buClr>
              <a:buSzPct val="135000"/>
              <a:buFont typeface="Arial" panose="020B0604020202020204" pitchFamily="34" charset="0"/>
              <a:buChar char="•"/>
              <a:tabLst>
                <a:tab pos="457200" algn="l"/>
              </a:tabLst>
            </a:pPr>
            <a:r>
              <a:rPr lang="es-AR"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Interacción permanente entre docentes y participantes, enriqueciendo así la experiencia de capacitación.</a:t>
            </a:r>
          </a:p>
          <a:p>
            <a:pPr marL="342900" lvl="0" indent="-342900">
              <a:buClr>
                <a:srgbClr val="996633"/>
              </a:buClr>
              <a:buSzPct val="135000"/>
              <a:buFont typeface="Arial" panose="020B0604020202020204" pitchFamily="34" charset="0"/>
              <a:buChar char="•"/>
              <a:tabLst>
                <a:tab pos="457200" algn="l"/>
              </a:tabLst>
            </a:pPr>
            <a:r>
              <a:rPr lang="es-AR"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Docentes con vasta trayectoria profesional y gerencial.</a:t>
            </a:r>
          </a:p>
          <a:p>
            <a:pPr marL="342900" lvl="0" indent="-342900">
              <a:buClr>
                <a:srgbClr val="996633"/>
              </a:buClr>
              <a:buSzPct val="135000"/>
              <a:buFont typeface="Arial" panose="020B0604020202020204" pitchFamily="34" charset="0"/>
              <a:buChar char="•"/>
              <a:tabLst>
                <a:tab pos="457200" algn="l"/>
              </a:tabLst>
            </a:pPr>
            <a:r>
              <a:rPr lang="es-AR"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Infraestructura tecnológica de primer nivel.</a:t>
            </a:r>
          </a:p>
          <a:p>
            <a:pPr algn="ctr">
              <a:buClr>
                <a:srgbClr val="996633"/>
              </a:buClr>
              <a:buSzPct val="135000"/>
              <a:tabLst>
                <a:tab pos="457200" algn="l"/>
              </a:tabLst>
            </a:pPr>
            <a:endParaRPr lang="es-AR" sz="2800" b="1" dirty="0">
              <a:solidFill>
                <a:srgbClr val="0C3F60"/>
              </a:solidFill>
              <a:latin typeface="Calibri" panose="020F0502020204030204" pitchFamily="34" charset="0"/>
              <a:cs typeface="Calibri" panose="020F0502020204030204" pitchFamily="34" charset="0"/>
            </a:endParaRPr>
          </a:p>
          <a:p>
            <a:pPr algn="ctr">
              <a:buClr>
                <a:srgbClr val="996633"/>
              </a:buClr>
              <a:buSzPct val="135000"/>
              <a:tabLst>
                <a:tab pos="457200" algn="l"/>
              </a:tabLst>
            </a:pPr>
            <a:r>
              <a:rPr lang="es-AR" sz="2800" b="1" dirty="0">
                <a:solidFill>
                  <a:srgbClr val="156082"/>
                </a:solidFill>
                <a:latin typeface="Calibri" panose="020F0502020204030204" pitchFamily="34" charset="0"/>
                <a:cs typeface="Calibri" panose="020F0502020204030204" pitchFamily="34" charset="0"/>
              </a:rPr>
              <a:t>Nuestros Valores y Competencias</a:t>
            </a:r>
          </a:p>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Trabajo en Equipo.</a:t>
            </a:r>
          </a:p>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Integración.</a:t>
            </a:r>
          </a:p>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Empoderamiento.</a:t>
            </a:r>
          </a:p>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Responsabilidad Social.</a:t>
            </a:r>
          </a:p>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Transformación de la Realidad.</a:t>
            </a:r>
          </a:p>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Gestión del Cambio.</a:t>
            </a:r>
          </a:p>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Creación de Valor</a:t>
            </a:r>
          </a:p>
          <a:p>
            <a:pPr marL="285750" indent="-285750">
              <a:buClr>
                <a:srgbClr val="996633"/>
              </a:buClr>
              <a:buSzPct val="135000"/>
              <a:buFont typeface="Arial" panose="020B0604020202020204" pitchFamily="34" charset="0"/>
              <a:buChar char="•"/>
            </a:pPr>
            <a:endParaRPr lang="es-AR" dirty="0">
              <a:latin typeface="Calibri" panose="020F0502020204030204" pitchFamily="34" charset="0"/>
              <a:cs typeface="Calibri" panose="020F0502020204030204" pitchFamily="34" charset="0"/>
            </a:endParaRPr>
          </a:p>
          <a:p>
            <a:pPr algn="ctr">
              <a:buClr>
                <a:srgbClr val="996633"/>
              </a:buClr>
              <a:buSzPct val="135000"/>
            </a:pPr>
            <a:endParaRPr lang="es-AR" b="1" dirty="0">
              <a:solidFill>
                <a:srgbClr val="156082"/>
              </a:solidFill>
              <a:latin typeface="Calibri" panose="020F0502020204030204" pitchFamily="34" charset="0"/>
              <a:cs typeface="Calibri" panose="020F0502020204030204" pitchFamily="34" charset="0"/>
            </a:endParaRPr>
          </a:p>
          <a:p>
            <a:pPr algn="ctr">
              <a:buClr>
                <a:srgbClr val="996633"/>
              </a:buClr>
              <a:buSzPct val="135000"/>
            </a:pPr>
            <a:r>
              <a:rPr lang="es-AR" sz="2800" b="1" dirty="0">
                <a:solidFill>
                  <a:srgbClr val="156082"/>
                </a:solidFill>
                <a:latin typeface="Calibri" panose="020F0502020204030204" pitchFamily="34" charset="0"/>
                <a:cs typeface="Calibri" panose="020F0502020204030204" pitchFamily="34" charset="0"/>
              </a:rPr>
              <a:t>¿Qué beneficios ofrece este Programa?</a:t>
            </a:r>
          </a:p>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Mejorar el perfil profesional.</a:t>
            </a:r>
          </a:p>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Obtener herramientas para alcanzar el siguiente nivel en la organización.</a:t>
            </a:r>
          </a:p>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Superarse personal y laboralmente.</a:t>
            </a:r>
          </a:p>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Apalancar el crecimiento. </a:t>
            </a:r>
          </a:p>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Alcanzar nuevos desafíos, proyectos y responsabilidades.</a:t>
            </a:r>
          </a:p>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Desarrollar el potencial creativo e innovador..</a:t>
            </a:r>
          </a:p>
        </p:txBody>
      </p:sp>
      <p:sp>
        <p:nvSpPr>
          <p:cNvPr id="11" name="CuadroTexto 10">
            <a:extLst>
              <a:ext uri="{FF2B5EF4-FFF2-40B4-BE49-F238E27FC236}">
                <a16:creationId xmlns:a16="http://schemas.microsoft.com/office/drawing/2014/main" id="{A0D528DC-7D11-8001-4BAC-B9020F3629C6}"/>
              </a:ext>
            </a:extLst>
          </p:cNvPr>
          <p:cNvSpPr txBox="1"/>
          <p:nvPr/>
        </p:nvSpPr>
        <p:spPr>
          <a:xfrm>
            <a:off x="4567236" y="6249648"/>
            <a:ext cx="3920032" cy="2308324"/>
          </a:xfrm>
          <a:prstGeom prst="rect">
            <a:avLst/>
          </a:prstGeom>
          <a:noFill/>
        </p:spPr>
        <p:txBody>
          <a:bodyPr wrap="square">
            <a:spAutoFit/>
          </a:bodyPr>
          <a:lstStyle/>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Innovación.</a:t>
            </a:r>
          </a:p>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Liderazgo.</a:t>
            </a:r>
          </a:p>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Proactividad.</a:t>
            </a:r>
          </a:p>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Flexibilidad.</a:t>
            </a:r>
          </a:p>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Actualización.</a:t>
            </a:r>
          </a:p>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Toma de Decisiones.</a:t>
            </a:r>
          </a:p>
          <a:p>
            <a:pPr marL="285750" indent="-285750">
              <a:buClr>
                <a:srgbClr val="996633"/>
              </a:buClr>
              <a:buSzPct val="135000"/>
              <a:buFont typeface="Arial" panose="020B0604020202020204" pitchFamily="34" charset="0"/>
              <a:buChar char="•"/>
            </a:pPr>
            <a:r>
              <a:rPr lang="es-AR" dirty="0" err="1">
                <a:latin typeface="Calibri" panose="020F0502020204030204" pitchFamily="34" charset="0"/>
                <a:cs typeface="Calibri" panose="020F0502020204030204" pitchFamily="34" charset="0"/>
              </a:rPr>
              <a:t>Emprendedurismo</a:t>
            </a:r>
            <a:r>
              <a:rPr lang="es-AR" dirty="0">
                <a:latin typeface="Calibri" panose="020F0502020204030204" pitchFamily="34" charset="0"/>
                <a:cs typeface="Calibri" panose="020F0502020204030204" pitchFamily="34" charset="0"/>
              </a:rPr>
              <a:t>. </a:t>
            </a:r>
            <a:endParaRPr lang="es-AR" b="1" dirty="0">
              <a:solidFill>
                <a:schemeClr val="tx1">
                  <a:lumMod val="95000"/>
                  <a:lumOff val="5000"/>
                </a:schemeClr>
              </a:solidFill>
              <a:ea typeface="Segoe UI" panose="020B0502040204020203" pitchFamily="34" charset="0"/>
              <a:cs typeface="Segoe UI" panose="020B0502040204020203" pitchFamily="34" charset="0"/>
            </a:endParaRPr>
          </a:p>
          <a:p>
            <a:pPr marL="285750" indent="-285750">
              <a:buClr>
                <a:srgbClr val="996633"/>
              </a:buClr>
              <a:buSzPct val="135000"/>
              <a:buFont typeface="Arial" panose="020B0604020202020204" pitchFamily="34" charset="0"/>
              <a:buChar char="•"/>
            </a:pPr>
            <a:endParaRPr lang="es-AR" dirty="0">
              <a:latin typeface="Calibri" panose="020F0502020204030204" pitchFamily="34" charset="0"/>
              <a:cs typeface="Calibri" panose="020F0502020204030204" pitchFamily="34" charset="0"/>
            </a:endParaRPr>
          </a:p>
        </p:txBody>
      </p:sp>
      <p:sp>
        <p:nvSpPr>
          <p:cNvPr id="2" name="Rectángulo 1">
            <a:extLst>
              <a:ext uri="{FF2B5EF4-FFF2-40B4-BE49-F238E27FC236}">
                <a16:creationId xmlns:a16="http://schemas.microsoft.com/office/drawing/2014/main" id="{347D7E57-008A-5E45-E5DC-21E60F7F0A86}"/>
              </a:ext>
            </a:extLst>
          </p:cNvPr>
          <p:cNvSpPr/>
          <p:nvPr/>
        </p:nvSpPr>
        <p:spPr>
          <a:xfrm>
            <a:off x="-14206" y="912894"/>
            <a:ext cx="9162885" cy="24585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3" name="Imagen 2" descr="Calle de una ciudad&#10;&#10;Descripción generada automáticamente">
            <a:extLst>
              <a:ext uri="{FF2B5EF4-FFF2-40B4-BE49-F238E27FC236}">
                <a16:creationId xmlns:a16="http://schemas.microsoft.com/office/drawing/2014/main" id="{D2703C65-A520-C67C-853B-CE7039DF496A}"/>
              </a:ext>
            </a:extLst>
          </p:cNvPr>
          <p:cNvPicPr>
            <a:picLocks noChangeAspect="1"/>
          </p:cNvPicPr>
          <p:nvPr/>
        </p:nvPicPr>
        <p:blipFill>
          <a:blip r:embed="rId2" cstate="print">
            <a:alphaModFix amt="20000"/>
            <a:extLst>
              <a:ext uri="{28A0092B-C50C-407E-A947-70E740481C1C}">
                <a14:useLocalDpi xmlns:a14="http://schemas.microsoft.com/office/drawing/2010/main" val="0"/>
              </a:ext>
            </a:extLst>
          </a:blip>
          <a:stretch>
            <a:fillRect/>
          </a:stretch>
        </p:blipFill>
        <p:spPr>
          <a:xfrm>
            <a:off x="-233081" y="4520833"/>
            <a:ext cx="9367555" cy="6499715"/>
          </a:xfrm>
          <a:prstGeom prst="rect">
            <a:avLst/>
          </a:prstGeom>
          <a:effectLst>
            <a:softEdge rad="317500"/>
          </a:effectLst>
        </p:spPr>
      </p:pic>
    </p:spTree>
    <p:extLst>
      <p:ext uri="{BB962C8B-B14F-4D97-AF65-F5344CB8AC3E}">
        <p14:creationId xmlns:p14="http://schemas.microsoft.com/office/powerpoint/2010/main" val="1944666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descr="Un dibujo de un edificio&#10;&#10;Descripción generada automáticamente con confianza media">
            <a:extLst>
              <a:ext uri="{FF2B5EF4-FFF2-40B4-BE49-F238E27FC236}">
                <a16:creationId xmlns:a16="http://schemas.microsoft.com/office/drawing/2014/main" id="{0977FD11-E494-6557-0253-114417B9C22C}"/>
              </a:ext>
            </a:extLst>
          </p:cNvPr>
          <p:cNvPicPr>
            <a:picLocks noChangeAspect="1"/>
          </p:cNvPicPr>
          <p:nvPr/>
        </p:nvPicPr>
        <p:blipFill>
          <a:blip r:embed="rId2">
            <a:alphaModFix amt="68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67565" y="5786401"/>
            <a:ext cx="9886226" cy="5723706"/>
          </a:xfrm>
          <a:prstGeom prst="rect">
            <a:avLst/>
          </a:prstGeom>
          <a:effectLst>
            <a:softEdge rad="317500"/>
          </a:effectLst>
        </p:spPr>
      </p:pic>
      <p:sp>
        <p:nvSpPr>
          <p:cNvPr id="4" name="Rectángulo 3">
            <a:extLst>
              <a:ext uri="{FF2B5EF4-FFF2-40B4-BE49-F238E27FC236}">
                <a16:creationId xmlns:a16="http://schemas.microsoft.com/office/drawing/2014/main" id="{1A7DF2A3-5607-7DD9-B4BF-2E795D092975}"/>
              </a:ext>
            </a:extLst>
          </p:cNvPr>
          <p:cNvSpPr/>
          <p:nvPr/>
        </p:nvSpPr>
        <p:spPr>
          <a:xfrm>
            <a:off x="0" y="11020548"/>
            <a:ext cx="9151097" cy="115875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AR" sz="4800"/>
          </a:p>
        </p:txBody>
      </p:sp>
      <p:sp>
        <p:nvSpPr>
          <p:cNvPr id="8" name="CuadroTexto 7">
            <a:extLst>
              <a:ext uri="{FF2B5EF4-FFF2-40B4-BE49-F238E27FC236}">
                <a16:creationId xmlns:a16="http://schemas.microsoft.com/office/drawing/2014/main" id="{30C7E13B-6081-1EC7-A593-47C3CF81C1AA}"/>
              </a:ext>
            </a:extLst>
          </p:cNvPr>
          <p:cNvSpPr txBox="1"/>
          <p:nvPr/>
        </p:nvSpPr>
        <p:spPr>
          <a:xfrm>
            <a:off x="779402" y="1349560"/>
            <a:ext cx="7592292" cy="10679847"/>
          </a:xfrm>
          <a:prstGeom prst="rect">
            <a:avLst/>
          </a:prstGeom>
          <a:noFill/>
        </p:spPr>
        <p:txBody>
          <a:bodyPr wrap="square">
            <a:spAutoFit/>
          </a:bodyPr>
          <a:lstStyle/>
          <a:p>
            <a:pPr>
              <a:buClr>
                <a:srgbClr val="996633"/>
              </a:buClr>
              <a:buSzPct val="135000"/>
            </a:pPr>
            <a:r>
              <a:rPr lang="es-AR" sz="2800" b="1" dirty="0">
                <a:solidFill>
                  <a:srgbClr val="156082"/>
                </a:solidFill>
                <a:latin typeface="Calibri" panose="020F0502020204030204" pitchFamily="34" charset="0"/>
                <a:cs typeface="Calibri" panose="020F0502020204030204" pitchFamily="34" charset="0"/>
              </a:rPr>
              <a:t>Objetivos del Programa</a:t>
            </a:r>
          </a:p>
          <a:p>
            <a:pPr marL="285750" lvl="0" indent="-285750" fontAlgn="base" hangingPunct="0">
              <a:buFont typeface="Arial" panose="020B0604020202020204" pitchFamily="34" charset="0"/>
              <a:buChar char="•"/>
            </a:pPr>
            <a:r>
              <a:rPr lang="es-AR" dirty="0">
                <a:latin typeface="Calibri" panose="020F0502020204030204" pitchFamily="34" charset="0"/>
                <a:ea typeface="Calibri" panose="020F0502020204030204" pitchFamily="34" charset="0"/>
                <a:cs typeface="Calibri" panose="020F0502020204030204" pitchFamily="34" charset="0"/>
              </a:rPr>
              <a:t>Reconocer los conceptos fundamentales y tipos de IA aplicados a la gestión económica.</a:t>
            </a:r>
          </a:p>
          <a:p>
            <a:pPr marL="285750" lvl="0" indent="-285750" fontAlgn="base" hangingPunct="0">
              <a:buFont typeface="Arial" panose="020B0604020202020204" pitchFamily="34" charset="0"/>
              <a:buChar char="•"/>
            </a:pPr>
            <a:r>
              <a:rPr lang="es-AR" dirty="0">
                <a:latin typeface="Calibri" panose="020F0502020204030204" pitchFamily="34" charset="0"/>
                <a:ea typeface="Calibri" panose="020F0502020204030204" pitchFamily="34" charset="0"/>
                <a:cs typeface="Calibri" panose="020F0502020204030204" pitchFamily="34" charset="0"/>
              </a:rPr>
              <a:t>Analizar la evolución y el impacto de la IA en contabilidad, auditoría y administración.</a:t>
            </a:r>
          </a:p>
          <a:p>
            <a:pPr marL="285750" lvl="0" indent="-285750" fontAlgn="base" hangingPunct="0">
              <a:buFont typeface="Arial" panose="020B0604020202020204" pitchFamily="34" charset="0"/>
              <a:buChar char="•"/>
            </a:pPr>
            <a:r>
              <a:rPr lang="es-AR" dirty="0">
                <a:latin typeface="Calibri" panose="020F0502020204030204" pitchFamily="34" charset="0"/>
                <a:ea typeface="Calibri" panose="020F0502020204030204" pitchFamily="34" charset="0"/>
                <a:cs typeface="Calibri" panose="020F0502020204030204" pitchFamily="34" charset="0"/>
              </a:rPr>
              <a:t>Diferenciar técnicas de aprendizaje automático y su uso en la detección de fraudes y proyecciones financieras.</a:t>
            </a:r>
          </a:p>
          <a:p>
            <a:pPr marL="285750" lvl="0" indent="-285750" fontAlgn="base" hangingPunct="0">
              <a:buFont typeface="Arial" panose="020B0604020202020204" pitchFamily="34" charset="0"/>
              <a:buChar char="•"/>
            </a:pPr>
            <a:r>
              <a:rPr lang="es-AR" dirty="0">
                <a:latin typeface="Calibri" panose="020F0502020204030204" pitchFamily="34" charset="0"/>
                <a:ea typeface="Calibri" panose="020F0502020204030204" pitchFamily="34" charset="0"/>
                <a:cs typeface="Calibri" panose="020F0502020204030204" pitchFamily="34" charset="0"/>
              </a:rPr>
              <a:t>Identificar riesgos y desafíos de la IA, aplicando marcos como COSO y NIA para su mitigación.</a:t>
            </a:r>
          </a:p>
          <a:p>
            <a:pPr marL="285750" lvl="0" indent="-285750" fontAlgn="base" hangingPunct="0">
              <a:buFont typeface="Arial" panose="020B0604020202020204" pitchFamily="34" charset="0"/>
              <a:buChar char="•"/>
            </a:pPr>
            <a:r>
              <a:rPr lang="es-AR" dirty="0">
                <a:latin typeface="Calibri" panose="020F0502020204030204" pitchFamily="34" charset="0"/>
                <a:ea typeface="Calibri" panose="020F0502020204030204" pitchFamily="34" charset="0"/>
                <a:cs typeface="Calibri" panose="020F0502020204030204" pitchFamily="34" charset="0"/>
              </a:rPr>
              <a:t>Comprender los aspectos éticos, de </a:t>
            </a:r>
            <a:r>
              <a:rPr lang="es-AR" dirty="0" err="1">
                <a:latin typeface="Calibri" panose="020F0502020204030204" pitchFamily="34" charset="0"/>
                <a:ea typeface="Calibri" panose="020F0502020204030204" pitchFamily="34" charset="0"/>
                <a:cs typeface="Calibri" panose="020F0502020204030204" pitchFamily="34" charset="0"/>
              </a:rPr>
              <a:t>compliance</a:t>
            </a:r>
            <a:r>
              <a:rPr lang="es-AR" dirty="0">
                <a:latin typeface="Calibri" panose="020F0502020204030204" pitchFamily="34" charset="0"/>
                <a:ea typeface="Calibri" panose="020F0502020204030204" pitchFamily="34" charset="0"/>
                <a:cs typeface="Calibri" panose="020F0502020204030204" pitchFamily="34" charset="0"/>
              </a:rPr>
              <a:t> y regulatorios vinculados al uso de IA.</a:t>
            </a:r>
          </a:p>
          <a:p>
            <a:pPr marL="285750" lvl="0" indent="-285750" fontAlgn="base" hangingPunct="0">
              <a:buFont typeface="Arial" panose="020B0604020202020204" pitchFamily="34" charset="0"/>
              <a:buChar char="•"/>
            </a:pPr>
            <a:r>
              <a:rPr lang="es-AR" dirty="0">
                <a:latin typeface="Calibri" panose="020F0502020204030204" pitchFamily="34" charset="0"/>
                <a:ea typeface="Calibri" panose="020F0502020204030204" pitchFamily="34" charset="0"/>
                <a:cs typeface="Calibri" panose="020F0502020204030204" pitchFamily="34" charset="0"/>
              </a:rPr>
              <a:t>Desarrollar habilidades de </a:t>
            </a:r>
            <a:r>
              <a:rPr lang="es-AR" b="1" dirty="0" err="1">
                <a:latin typeface="Calibri" panose="020F0502020204030204" pitchFamily="34" charset="0"/>
                <a:ea typeface="Calibri" panose="020F0502020204030204" pitchFamily="34" charset="0"/>
                <a:cs typeface="Calibri" panose="020F0502020204030204" pitchFamily="34" charset="0"/>
              </a:rPr>
              <a:t>prompt</a:t>
            </a:r>
            <a:r>
              <a:rPr lang="es-AR" b="1" dirty="0">
                <a:latin typeface="Calibri" panose="020F0502020204030204" pitchFamily="34" charset="0"/>
                <a:ea typeface="Calibri" panose="020F0502020204030204" pitchFamily="34" charset="0"/>
                <a:cs typeface="Calibri" panose="020F0502020204030204" pitchFamily="34" charset="0"/>
              </a:rPr>
              <a:t> </a:t>
            </a:r>
            <a:r>
              <a:rPr lang="es-AR" b="1" dirty="0" err="1">
                <a:latin typeface="Calibri" panose="020F0502020204030204" pitchFamily="34" charset="0"/>
                <a:ea typeface="Calibri" panose="020F0502020204030204" pitchFamily="34" charset="0"/>
                <a:cs typeface="Calibri" panose="020F0502020204030204" pitchFamily="34" charset="0"/>
              </a:rPr>
              <a:t>engineering</a:t>
            </a:r>
            <a:r>
              <a:rPr lang="es-AR" dirty="0">
                <a:latin typeface="Calibri" panose="020F0502020204030204" pitchFamily="34" charset="0"/>
                <a:ea typeface="Calibri" panose="020F0502020204030204" pitchFamily="34" charset="0"/>
                <a:cs typeface="Calibri" panose="020F0502020204030204" pitchFamily="34" charset="0"/>
              </a:rPr>
              <a:t> para la generación de reportes contables y financieros.</a:t>
            </a:r>
          </a:p>
          <a:p>
            <a:pPr marL="285750" lvl="0" indent="-285750" fontAlgn="base" hangingPunct="0">
              <a:buFont typeface="Arial" panose="020B0604020202020204" pitchFamily="34" charset="0"/>
              <a:buChar char="•"/>
            </a:pPr>
            <a:r>
              <a:rPr lang="es-AR" dirty="0">
                <a:latin typeface="Calibri" panose="020F0502020204030204" pitchFamily="34" charset="0"/>
                <a:ea typeface="Calibri" panose="020F0502020204030204" pitchFamily="34" charset="0"/>
                <a:cs typeface="Calibri" panose="020F0502020204030204" pitchFamily="34" charset="0"/>
              </a:rPr>
              <a:t>Utilizar </a:t>
            </a:r>
            <a:r>
              <a:rPr lang="es-AR" dirty="0" err="1">
                <a:latin typeface="Calibri" panose="020F0502020204030204" pitchFamily="34" charset="0"/>
                <a:ea typeface="Calibri" panose="020F0502020204030204" pitchFamily="34" charset="0"/>
                <a:cs typeface="Calibri" panose="020F0502020204030204" pitchFamily="34" charset="0"/>
              </a:rPr>
              <a:t>ChatGPT</a:t>
            </a:r>
            <a:r>
              <a:rPr lang="es-AR" dirty="0">
                <a:latin typeface="Calibri" panose="020F0502020204030204" pitchFamily="34" charset="0"/>
                <a:ea typeface="Calibri" panose="020F0502020204030204" pitchFamily="34" charset="0"/>
                <a:cs typeface="Calibri" panose="020F0502020204030204" pitchFamily="34" charset="0"/>
              </a:rPr>
              <a:t> y otras herramientas de IA en la elaboración y revisión de informes y documentación.</a:t>
            </a:r>
          </a:p>
          <a:p>
            <a:pPr marL="285750" lvl="0" indent="-285750" fontAlgn="base" hangingPunct="0">
              <a:buFont typeface="Arial" panose="020B0604020202020204" pitchFamily="34" charset="0"/>
              <a:buChar char="•"/>
            </a:pPr>
            <a:r>
              <a:rPr lang="es-AR" dirty="0">
                <a:latin typeface="Calibri" panose="020F0502020204030204" pitchFamily="34" charset="0"/>
                <a:ea typeface="Calibri" panose="020F0502020204030204" pitchFamily="34" charset="0"/>
                <a:cs typeface="Calibri" panose="020F0502020204030204" pitchFamily="34" charset="0"/>
              </a:rPr>
              <a:t>Diseñar asistentes y flujos automatizados para optimizar procesos contables y administrativos.</a:t>
            </a:r>
          </a:p>
          <a:p>
            <a:r>
              <a:rPr lang="es-AR" b="1" dirty="0"/>
              <a:t> </a:t>
            </a:r>
            <a:endParaRPr lang="es-AR" b="1" dirty="0">
              <a:solidFill>
                <a:srgbClr val="156082"/>
              </a:solidFill>
              <a:latin typeface="Calibri" panose="020F0502020204030204" pitchFamily="34" charset="0"/>
              <a:cs typeface="Calibri" panose="020F0502020204030204" pitchFamily="34" charset="0"/>
            </a:endParaRPr>
          </a:p>
          <a:p>
            <a:pPr marL="285750" indent="-285750">
              <a:buClr>
                <a:srgbClr val="996633"/>
              </a:buClr>
              <a:buSzPct val="135000"/>
              <a:buFont typeface="Arial" panose="020B0604020202020204" pitchFamily="34" charset="0"/>
              <a:buChar char="•"/>
            </a:pPr>
            <a:endParaRPr lang="es-AR" b="1" dirty="0">
              <a:solidFill>
                <a:srgbClr val="156082"/>
              </a:solidFill>
              <a:latin typeface="Calibri" panose="020F0502020204030204" pitchFamily="34" charset="0"/>
              <a:cs typeface="Calibri" panose="020F0502020204030204" pitchFamily="34" charset="0"/>
            </a:endParaRPr>
          </a:p>
          <a:p>
            <a:pPr>
              <a:buClr>
                <a:srgbClr val="996633"/>
              </a:buClr>
              <a:buSzPct val="135000"/>
            </a:pPr>
            <a:r>
              <a:rPr lang="es-AR" sz="2800" b="1" dirty="0">
                <a:solidFill>
                  <a:srgbClr val="156082"/>
                </a:solidFill>
                <a:latin typeface="Calibri" panose="020F0502020204030204" pitchFamily="34" charset="0"/>
                <a:cs typeface="Calibri" panose="020F0502020204030204" pitchFamily="34" charset="0"/>
              </a:rPr>
              <a:t>Destinatarios </a:t>
            </a:r>
          </a:p>
          <a:p>
            <a:r>
              <a:rPr lang="es-ES" dirty="0">
                <a:latin typeface="Calibri" panose="020F0502020204030204" pitchFamily="34" charset="0"/>
                <a:ea typeface="Calibri" panose="020F0502020204030204" pitchFamily="34" charset="0"/>
                <a:cs typeface="Calibri" panose="020F0502020204030204" pitchFamily="34" charset="0"/>
              </a:rPr>
              <a:t>Pr</a:t>
            </a:r>
            <a:r>
              <a:rPr lang="es-AR" dirty="0" err="1">
                <a:latin typeface="Calibri" panose="020F0502020204030204" pitchFamily="34" charset="0"/>
                <a:ea typeface="Calibri" panose="020F0502020204030204" pitchFamily="34" charset="0"/>
                <a:cs typeface="Calibri" panose="020F0502020204030204" pitchFamily="34" charset="0"/>
              </a:rPr>
              <a:t>ofesionales</a:t>
            </a:r>
            <a:r>
              <a:rPr lang="es-AR" dirty="0">
                <a:latin typeface="Calibri" panose="020F0502020204030204" pitchFamily="34" charset="0"/>
                <a:ea typeface="Calibri" panose="020F0502020204030204" pitchFamily="34" charset="0"/>
                <a:cs typeface="Calibri" panose="020F0502020204030204" pitchFamily="34" charset="0"/>
              </a:rPr>
              <a:t> de Ciencias Económicas: contadores, administradores, auditores y consultores que buscan aplicar IA en procesos contables, financieros y de gestión. </a:t>
            </a:r>
          </a:p>
          <a:p>
            <a:endParaRPr lang="es-AR" b="1" dirty="0">
              <a:solidFill>
                <a:srgbClr val="156082"/>
              </a:solidFill>
              <a:latin typeface="Calibri" panose="020F0502020204030204" pitchFamily="34" charset="0"/>
              <a:cs typeface="Calibri" panose="020F0502020204030204" pitchFamily="34" charset="0"/>
            </a:endParaRPr>
          </a:p>
          <a:p>
            <a:pPr defTabSz="179388">
              <a:buClr>
                <a:srgbClr val="996633"/>
              </a:buClr>
            </a:pPr>
            <a:endParaRPr lang="es-AR" b="1" dirty="0">
              <a:solidFill>
                <a:srgbClr val="156082"/>
              </a:solidFill>
              <a:latin typeface="Calibri" panose="020F0502020204030204" pitchFamily="34" charset="0"/>
              <a:cs typeface="Calibri" panose="020F0502020204030204" pitchFamily="34" charset="0"/>
            </a:endParaRPr>
          </a:p>
          <a:p>
            <a:pPr defTabSz="179388">
              <a:buClr>
                <a:srgbClr val="996633"/>
              </a:buClr>
            </a:pPr>
            <a:r>
              <a:rPr lang="es-AR" sz="2800" b="1" dirty="0">
                <a:solidFill>
                  <a:srgbClr val="156082"/>
                </a:solidFill>
                <a:latin typeface="Calibri" panose="020F0502020204030204" pitchFamily="34" charset="0"/>
                <a:cs typeface="Calibri" panose="020F0502020204030204" pitchFamily="34" charset="0"/>
              </a:rPr>
              <a:t>Metodología de enseñanza</a:t>
            </a:r>
          </a:p>
          <a:p>
            <a:pPr marL="285750" indent="-285750" defTabSz="179388">
              <a:spcAft>
                <a:spcPts val="0"/>
              </a:spcAft>
              <a:buClr>
                <a:srgbClr val="996633"/>
              </a:buClr>
              <a:buFont typeface="Wingdings" panose="05000000000000000000" pitchFamily="2" charset="2"/>
              <a:buChar char="§"/>
            </a:pPr>
            <a:r>
              <a:rPr lang="es-AR" dirty="0">
                <a:solidFill>
                  <a:srgbClr val="000000"/>
                </a:solidFill>
                <a:effectLst/>
                <a:latin typeface="Calibri" panose="020F0502020204030204" pitchFamily="34" charset="0"/>
                <a:ea typeface="Arial" panose="020B0604020202020204" pitchFamily="34" charset="0"/>
                <a:cs typeface="Calibri" panose="020F0502020204030204" pitchFamily="34" charset="0"/>
              </a:rPr>
              <a:t>Clases remotas sincrónicas semanales con MS Teams, de 3 horas.</a:t>
            </a:r>
            <a:endParaRPr lang="es-ES" dirty="0">
              <a:latin typeface="Calibri" panose="020F0502020204030204" pitchFamily="34" charset="0"/>
              <a:ea typeface="Arial" panose="020B0604020202020204" pitchFamily="34" charset="0"/>
              <a:cs typeface="Calibri" panose="020F0502020204030204" pitchFamily="34" charset="0"/>
            </a:endParaRPr>
          </a:p>
          <a:p>
            <a:pPr marL="285750" indent="-285750" defTabSz="179388">
              <a:spcAft>
                <a:spcPts val="0"/>
              </a:spcAft>
              <a:buClr>
                <a:srgbClr val="996633"/>
              </a:buClr>
              <a:buFont typeface="Wingdings" panose="05000000000000000000" pitchFamily="2" charset="2"/>
              <a:buChar char="§"/>
            </a:pPr>
            <a:r>
              <a:rPr lang="es-AR" dirty="0">
                <a:solidFill>
                  <a:srgbClr val="000000"/>
                </a:solidFill>
                <a:effectLst/>
                <a:latin typeface="Calibri" panose="020F0502020204030204" pitchFamily="34" charset="0"/>
                <a:ea typeface="Arial" panose="020B0604020202020204" pitchFamily="34" charset="0"/>
                <a:cs typeface="Calibri" panose="020F0502020204030204" pitchFamily="34" charset="0"/>
              </a:rPr>
              <a:t>Actividades de análisis y debate colaborativo de temas (puede ser individual o grupal).</a:t>
            </a:r>
            <a:endParaRPr lang="es-ES" dirty="0">
              <a:latin typeface="Calibri" panose="020F0502020204030204" pitchFamily="34" charset="0"/>
              <a:ea typeface="Arial" panose="020B0604020202020204" pitchFamily="34" charset="0"/>
              <a:cs typeface="Calibri" panose="020F0502020204030204" pitchFamily="34" charset="0"/>
            </a:endParaRPr>
          </a:p>
          <a:p>
            <a:pPr marL="285750" indent="-285750" defTabSz="179388">
              <a:spcAft>
                <a:spcPts val="0"/>
              </a:spcAft>
              <a:buClr>
                <a:srgbClr val="996633"/>
              </a:buClr>
              <a:buFont typeface="Wingdings" panose="05000000000000000000" pitchFamily="2" charset="2"/>
              <a:buChar char="§"/>
            </a:pPr>
            <a:r>
              <a:rPr lang="es-AR" dirty="0">
                <a:solidFill>
                  <a:srgbClr val="000000"/>
                </a:solidFill>
                <a:effectLst/>
                <a:latin typeface="Calibri" panose="020F0502020204030204" pitchFamily="34" charset="0"/>
                <a:ea typeface="Arial" panose="020B0604020202020204" pitchFamily="34" charset="0"/>
                <a:cs typeface="Calibri" panose="020F0502020204030204" pitchFamily="34" charset="0"/>
              </a:rPr>
              <a:t>Trabajo en Equipo con transferencia al contexto laboral o profesional.</a:t>
            </a:r>
            <a:endParaRPr lang="es-ES" dirty="0">
              <a:latin typeface="Calibri" panose="020F0502020204030204" pitchFamily="34" charset="0"/>
              <a:ea typeface="Arial" panose="020B0604020202020204" pitchFamily="34" charset="0"/>
              <a:cs typeface="Calibri" panose="020F0502020204030204" pitchFamily="34" charset="0"/>
            </a:endParaRPr>
          </a:p>
          <a:p>
            <a:pPr marL="285750" indent="-285750" defTabSz="179388">
              <a:spcAft>
                <a:spcPts val="0"/>
              </a:spcAft>
              <a:buClr>
                <a:srgbClr val="996633"/>
              </a:buClr>
              <a:buFont typeface="Wingdings" panose="05000000000000000000" pitchFamily="2" charset="2"/>
              <a:buChar char="§"/>
            </a:pPr>
            <a:r>
              <a:rPr lang="es-AR" dirty="0">
                <a:solidFill>
                  <a:srgbClr val="000000"/>
                </a:solidFill>
                <a:effectLst/>
                <a:latin typeface="Calibri" panose="020F0502020204030204" pitchFamily="34" charset="0"/>
                <a:ea typeface="Arial" panose="020B0604020202020204" pitchFamily="34" charset="0"/>
                <a:cs typeface="Calibri" panose="020F0502020204030204" pitchFamily="34" charset="0"/>
              </a:rPr>
              <a:t>Lectura de capítulos de libros, artículos de publicaciones de negocios y notas técnicas.</a:t>
            </a:r>
            <a:endParaRPr lang="es-ES" dirty="0">
              <a:effectLst/>
              <a:latin typeface="Calibri" panose="020F0502020204030204" pitchFamily="34" charset="0"/>
              <a:ea typeface="Aptos" panose="020B0004020202020204" pitchFamily="34" charset="0"/>
              <a:cs typeface="Calibri" panose="020F0502020204030204" pitchFamily="34" charset="0"/>
            </a:endParaRPr>
          </a:p>
          <a:p>
            <a:pPr marL="285750" indent="-285750">
              <a:buClr>
                <a:srgbClr val="996633"/>
              </a:buClr>
              <a:buSzPct val="135000"/>
              <a:buFont typeface="Arial" panose="020B0604020202020204" pitchFamily="34" charset="0"/>
              <a:buChar char="•"/>
            </a:pPr>
            <a:endParaRPr lang="es-AR" b="1" dirty="0">
              <a:solidFill>
                <a:srgbClr val="156082"/>
              </a:solidFill>
              <a:latin typeface="Calibri" panose="020F0502020204030204" pitchFamily="34" charset="0"/>
              <a:cs typeface="Calibri" panose="020F0502020204030204" pitchFamily="34" charset="0"/>
            </a:endParaRPr>
          </a:p>
          <a:p>
            <a:pPr marL="285750" indent="-285750">
              <a:buClr>
                <a:srgbClr val="996633"/>
              </a:buClr>
              <a:buSzPct val="135000"/>
              <a:buFont typeface="Arial" panose="020B0604020202020204" pitchFamily="34" charset="0"/>
              <a:buChar char="•"/>
            </a:pPr>
            <a:endParaRPr lang="es-AR" b="1" dirty="0">
              <a:solidFill>
                <a:srgbClr val="156082"/>
              </a:solidFill>
              <a:latin typeface="Calibri" panose="020F0502020204030204" pitchFamily="34" charset="0"/>
              <a:cs typeface="Calibri" panose="020F0502020204030204" pitchFamily="34" charset="0"/>
            </a:endParaRPr>
          </a:p>
          <a:p>
            <a:pPr>
              <a:buClr>
                <a:srgbClr val="996633"/>
              </a:buClr>
              <a:buSzPct val="135000"/>
            </a:pPr>
            <a:endParaRPr lang="es-AR" sz="2800" dirty="0">
              <a:latin typeface="Calibri" panose="020F0502020204030204" pitchFamily="34" charset="0"/>
              <a:cs typeface="Calibri" panose="020F0502020204030204" pitchFamily="34" charset="0"/>
            </a:endParaRPr>
          </a:p>
        </p:txBody>
      </p:sp>
      <p:sp>
        <p:nvSpPr>
          <p:cNvPr id="9" name="Rectángulo 8">
            <a:extLst>
              <a:ext uri="{FF2B5EF4-FFF2-40B4-BE49-F238E27FC236}">
                <a16:creationId xmlns:a16="http://schemas.microsoft.com/office/drawing/2014/main" id="{CD03756D-6685-E37C-B1CB-A86E2DFAD421}"/>
              </a:ext>
            </a:extLst>
          </p:cNvPr>
          <p:cNvSpPr/>
          <p:nvPr/>
        </p:nvSpPr>
        <p:spPr>
          <a:xfrm>
            <a:off x="0" y="1"/>
            <a:ext cx="9134475" cy="9343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Rectángulo 10">
            <a:extLst>
              <a:ext uri="{FF2B5EF4-FFF2-40B4-BE49-F238E27FC236}">
                <a16:creationId xmlns:a16="http://schemas.microsoft.com/office/drawing/2014/main" id="{67B83803-E46D-A9F6-F9A5-93FD58E43A5A}"/>
              </a:ext>
            </a:extLst>
          </p:cNvPr>
          <p:cNvSpPr/>
          <p:nvPr/>
        </p:nvSpPr>
        <p:spPr>
          <a:xfrm>
            <a:off x="-14206" y="912894"/>
            <a:ext cx="9162885" cy="24585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854915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FA4AA41-0FE5-7E1E-75D3-A4B3DDBD52D7}"/>
              </a:ext>
            </a:extLst>
          </p:cNvPr>
          <p:cNvSpPr/>
          <p:nvPr/>
        </p:nvSpPr>
        <p:spPr>
          <a:xfrm>
            <a:off x="0" y="22058"/>
            <a:ext cx="9134475" cy="7501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a:extLst>
              <a:ext uri="{FF2B5EF4-FFF2-40B4-BE49-F238E27FC236}">
                <a16:creationId xmlns:a16="http://schemas.microsoft.com/office/drawing/2014/main" id="{FEE96CFD-6957-72CE-FDE6-F9DEAEC22B74}"/>
              </a:ext>
            </a:extLst>
          </p:cNvPr>
          <p:cNvSpPr/>
          <p:nvPr/>
        </p:nvSpPr>
        <p:spPr>
          <a:xfrm>
            <a:off x="0" y="11201400"/>
            <a:ext cx="9134475" cy="9778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CuadroTexto 6">
            <a:extLst>
              <a:ext uri="{FF2B5EF4-FFF2-40B4-BE49-F238E27FC236}">
                <a16:creationId xmlns:a16="http://schemas.microsoft.com/office/drawing/2014/main" id="{7FCA2FB7-1865-A468-F3C2-3B517E466EBB}"/>
              </a:ext>
            </a:extLst>
          </p:cNvPr>
          <p:cNvSpPr txBox="1"/>
          <p:nvPr/>
        </p:nvSpPr>
        <p:spPr>
          <a:xfrm>
            <a:off x="1144522" y="1270122"/>
            <a:ext cx="7099592" cy="10295126"/>
          </a:xfrm>
          <a:prstGeom prst="rect">
            <a:avLst/>
          </a:prstGeom>
          <a:noFill/>
        </p:spPr>
        <p:txBody>
          <a:bodyPr wrap="square">
            <a:spAutoFit/>
          </a:bodyPr>
          <a:lstStyle/>
          <a:p>
            <a:r>
              <a:rPr lang="es-AR" sz="2800" b="1" dirty="0">
                <a:solidFill>
                  <a:srgbClr val="156082"/>
                </a:solidFill>
                <a:latin typeface="Calibri" panose="020F0502020204030204" pitchFamily="34" charset="0"/>
                <a:cs typeface="Calibri" panose="020F0502020204030204" pitchFamily="34" charset="0"/>
              </a:rPr>
              <a:t>Plan de estudio</a:t>
            </a:r>
          </a:p>
          <a:p>
            <a:endParaRPr lang="es-AR" sz="2800" b="1" dirty="0">
              <a:solidFill>
                <a:srgbClr val="156082"/>
              </a:solidFill>
              <a:latin typeface="Calibri" panose="020F0502020204030204" pitchFamily="34" charset="0"/>
              <a:cs typeface="Calibri" panose="020F0502020204030204" pitchFamily="34" charset="0"/>
            </a:endParaRPr>
          </a:p>
          <a:p>
            <a:pP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es-ES" b="1" dirty="0">
                <a:solidFill>
                  <a:srgbClr val="156082"/>
                </a:solidFill>
                <a:effectLst/>
                <a:latin typeface="Calibri" panose="020F0502020204030204" pitchFamily="34" charset="0"/>
                <a:ea typeface="Calibri" panose="020F0502020204030204" pitchFamily="34" charset="0"/>
                <a:cs typeface="Calibri" panose="020F0502020204030204" pitchFamily="34" charset="0"/>
              </a:rPr>
              <a:t>Módulo 1 - </a:t>
            </a:r>
            <a:r>
              <a:rPr lang="es-AR" b="1" dirty="0">
                <a:solidFill>
                  <a:srgbClr val="156082"/>
                </a:solidFill>
                <a:latin typeface="Calibri" panose="020F0502020204030204" pitchFamily="34" charset="0"/>
                <a:ea typeface="Calibri" panose="020F0502020204030204" pitchFamily="34" charset="0"/>
                <a:cs typeface="Calibri" panose="020F0502020204030204" pitchFamily="34" charset="0"/>
              </a:rPr>
              <a:t>Introducción a la Inteligencia Artificial en la gestión empresarial y contable (Módulo de Nivelación)</a:t>
            </a:r>
          </a:p>
          <a:p>
            <a:pPr marL="711200" lvl="1" indent="-261938">
              <a:buFont typeface="Arial" panose="020B0604020202020204" pitchFamily="34" charset="0"/>
              <a:buChar char="•"/>
            </a:pPr>
            <a:r>
              <a:rPr lang="es-AR" dirty="0">
                <a:latin typeface="Calibri" panose="020F0502020204030204" pitchFamily="34" charset="0"/>
                <a:ea typeface="Calibri" panose="020F0502020204030204" pitchFamily="34" charset="0"/>
                <a:cs typeface="Calibri" panose="020F0502020204030204" pitchFamily="34" charset="0"/>
              </a:rPr>
              <a:t>Conceptos clave de IA.</a:t>
            </a:r>
          </a:p>
          <a:p>
            <a:pPr marL="711200" lvl="1" indent="-261938">
              <a:buFont typeface="Arial" panose="020B0604020202020204" pitchFamily="34" charset="0"/>
              <a:buChar char="•"/>
            </a:pPr>
            <a:r>
              <a:rPr lang="es-AR" dirty="0">
                <a:latin typeface="Calibri" panose="020F0502020204030204" pitchFamily="34" charset="0"/>
                <a:ea typeface="Calibri" panose="020F0502020204030204" pitchFamily="34" charset="0"/>
                <a:cs typeface="Calibri" panose="020F0502020204030204" pitchFamily="34" charset="0"/>
              </a:rPr>
              <a:t>Tipos de IA: Fuerte, General, Específica y Generativa.</a:t>
            </a:r>
          </a:p>
          <a:p>
            <a:pPr marL="711200" lvl="1" indent="-261938">
              <a:buFont typeface="Arial" panose="020B0604020202020204" pitchFamily="34" charset="0"/>
              <a:buChar char="•"/>
            </a:pPr>
            <a:r>
              <a:rPr lang="es-AR" dirty="0">
                <a:latin typeface="Calibri" panose="020F0502020204030204" pitchFamily="34" charset="0"/>
                <a:ea typeface="Calibri" panose="020F0502020204030204" pitchFamily="34" charset="0"/>
                <a:cs typeface="Calibri" panose="020F0502020204030204" pitchFamily="34" charset="0"/>
              </a:rPr>
              <a:t>Evolución de la IA dentro de las Ciencias Económicas.</a:t>
            </a:r>
          </a:p>
          <a:p>
            <a:pPr marL="711200" lvl="1" indent="-261938">
              <a:buFont typeface="Arial" panose="020B0604020202020204" pitchFamily="34" charset="0"/>
              <a:buChar char="•"/>
            </a:pPr>
            <a:r>
              <a:rPr lang="es-AR" dirty="0">
                <a:latin typeface="Calibri" panose="020F0502020204030204" pitchFamily="34" charset="0"/>
                <a:ea typeface="Calibri" panose="020F0502020204030204" pitchFamily="34" charset="0"/>
                <a:cs typeface="Calibri" panose="020F0502020204030204" pitchFamily="34" charset="0"/>
              </a:rPr>
              <a:t>Caso Práctico: Utilización de la IA en estudios contables.</a:t>
            </a:r>
          </a:p>
          <a:p>
            <a:r>
              <a:rPr lang="es-AR" dirty="0">
                <a:latin typeface="Calibri" panose="020F0502020204030204" pitchFamily="34" charset="0"/>
                <a:ea typeface="Calibri" panose="020F0502020204030204" pitchFamily="34" charset="0"/>
                <a:cs typeface="Calibri" panose="020F0502020204030204" pitchFamily="34" charset="0"/>
              </a:rPr>
              <a:t> </a:t>
            </a:r>
            <a:r>
              <a:rPr lang="es-ES" b="1" dirty="0">
                <a:effectLst/>
                <a:latin typeface="Calibri" panose="020F0502020204030204" pitchFamily="34" charset="0"/>
                <a:ea typeface="Calibri" panose="020F0502020204030204" pitchFamily="34" charset="0"/>
                <a:cs typeface="Calibri" panose="020F0502020204030204" pitchFamily="34" charset="0"/>
              </a:rPr>
              <a:t> </a:t>
            </a:r>
            <a:endParaRPr lang="es-AR" dirty="0">
              <a:solidFill>
                <a:srgbClr val="156082"/>
              </a:solidFill>
              <a:effectLst/>
              <a:latin typeface="Calibri" panose="020F0502020204030204" pitchFamily="34" charset="0"/>
              <a:ea typeface="Calibri" panose="020F0502020204030204" pitchFamily="34" charset="0"/>
              <a:cs typeface="Calibri" panose="020F0502020204030204" pitchFamily="34" charset="0"/>
            </a:endParaRPr>
          </a:p>
          <a:p>
            <a:r>
              <a:rPr lang="es-ES" b="1" dirty="0">
                <a:solidFill>
                  <a:srgbClr val="156082"/>
                </a:solidFill>
                <a:effectLst/>
                <a:latin typeface="Calibri" panose="020F0502020204030204" pitchFamily="34" charset="0"/>
                <a:ea typeface="Calibri" panose="020F0502020204030204" pitchFamily="34" charset="0"/>
                <a:cs typeface="Calibri" panose="020F0502020204030204" pitchFamily="34" charset="0"/>
              </a:rPr>
              <a:t>Módulo 2 - </a:t>
            </a:r>
            <a:r>
              <a:rPr lang="es-AR" b="1" dirty="0">
                <a:solidFill>
                  <a:srgbClr val="156082"/>
                </a:solidFill>
                <a:latin typeface="Calibri" panose="020F0502020204030204" pitchFamily="34" charset="0"/>
                <a:ea typeface="Calibri" panose="020F0502020204030204" pitchFamily="34" charset="0"/>
                <a:cs typeface="Calibri" panose="020F0502020204030204" pitchFamily="34" charset="0"/>
              </a:rPr>
              <a:t>Generativa y Machine </a:t>
            </a:r>
            <a:r>
              <a:rPr lang="es-AR" b="1" dirty="0" err="1">
                <a:solidFill>
                  <a:srgbClr val="156082"/>
                </a:solidFill>
                <a:latin typeface="Calibri" panose="020F0502020204030204" pitchFamily="34" charset="0"/>
                <a:ea typeface="Calibri" panose="020F0502020204030204" pitchFamily="34" charset="0"/>
                <a:cs typeface="Calibri" panose="020F0502020204030204" pitchFamily="34" charset="0"/>
              </a:rPr>
              <a:t>Learning</a:t>
            </a:r>
            <a:endParaRPr lang="es-AR" dirty="0">
              <a:solidFill>
                <a:srgbClr val="156082"/>
              </a:solidFill>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s-AR" dirty="0">
                <a:latin typeface="Calibri" panose="020F0502020204030204" pitchFamily="34" charset="0"/>
                <a:ea typeface="Calibri" panose="020F0502020204030204" pitchFamily="34" charset="0"/>
                <a:cs typeface="Calibri" panose="020F0502020204030204" pitchFamily="34" charset="0"/>
              </a:rPr>
              <a:t>Diferencias entre aprendizaje supervisado y no supervisado.</a:t>
            </a:r>
          </a:p>
          <a:p>
            <a:pPr marL="742950" lvl="1" indent="-285750">
              <a:buFont typeface="Arial" panose="020B0604020202020204" pitchFamily="34" charset="0"/>
              <a:buChar char="•"/>
            </a:pPr>
            <a:r>
              <a:rPr lang="es-AR" dirty="0">
                <a:latin typeface="Calibri" panose="020F0502020204030204" pitchFamily="34" charset="0"/>
                <a:ea typeface="Calibri" panose="020F0502020204030204" pitchFamily="34" charset="0"/>
                <a:cs typeface="Calibri" panose="020F0502020204030204" pitchFamily="34" charset="0"/>
              </a:rPr>
              <a:t>Detección de transacciones inusuales y fraudes en empresas.</a:t>
            </a:r>
          </a:p>
          <a:p>
            <a:pPr marL="742950" lvl="1" indent="-285750">
              <a:buFont typeface="Arial" panose="020B0604020202020204" pitchFamily="34" charset="0"/>
              <a:buChar char="•"/>
            </a:pPr>
            <a:r>
              <a:rPr lang="es-AR" dirty="0">
                <a:latin typeface="Calibri" panose="020F0502020204030204" pitchFamily="34" charset="0"/>
                <a:ea typeface="Calibri" panose="020F0502020204030204" pitchFamily="34" charset="0"/>
                <a:cs typeface="Calibri" panose="020F0502020204030204" pitchFamily="34" charset="0"/>
              </a:rPr>
              <a:t>Modelos predictivos para proyecciones financieras y presupuestarias.</a:t>
            </a:r>
          </a:p>
          <a:p>
            <a:r>
              <a:rPr lang="es-AR" dirty="0">
                <a:latin typeface="Calibri" panose="020F0502020204030204" pitchFamily="34" charset="0"/>
                <a:ea typeface="Calibri" panose="020F0502020204030204" pitchFamily="34" charset="0"/>
                <a:cs typeface="Calibri" panose="020F0502020204030204" pitchFamily="34" charset="0"/>
              </a:rPr>
              <a:t> </a:t>
            </a:r>
          </a:p>
          <a:p>
            <a:r>
              <a:rPr lang="es-ES" b="1" dirty="0">
                <a:solidFill>
                  <a:srgbClr val="156082"/>
                </a:solidFill>
                <a:latin typeface="Calibri" panose="020F0502020204030204" pitchFamily="34" charset="0"/>
                <a:ea typeface="Calibri" panose="020F0502020204030204" pitchFamily="34" charset="0"/>
                <a:cs typeface="Calibri" panose="020F0502020204030204" pitchFamily="34" charset="0"/>
              </a:rPr>
              <a:t>Módulo 3 - </a:t>
            </a:r>
            <a:r>
              <a:rPr lang="es-AR" b="1" dirty="0">
                <a:solidFill>
                  <a:srgbClr val="156082"/>
                </a:solidFill>
                <a:latin typeface="Calibri" panose="020F0502020204030204" pitchFamily="34" charset="0"/>
                <a:ea typeface="Calibri" panose="020F0502020204030204" pitchFamily="34" charset="0"/>
                <a:cs typeface="Calibri" panose="020F0502020204030204" pitchFamily="34" charset="0"/>
              </a:rPr>
              <a:t>Riesgos y desafíos en la adopción de IA</a:t>
            </a:r>
            <a:endParaRPr lang="es-AR" dirty="0">
              <a:solidFill>
                <a:srgbClr val="156082"/>
              </a:solidFill>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s-AR" dirty="0">
                <a:latin typeface="Calibri" panose="020F0502020204030204" pitchFamily="34" charset="0"/>
                <a:ea typeface="Calibri" panose="020F0502020204030204" pitchFamily="34" charset="0"/>
                <a:cs typeface="Calibri" panose="020F0502020204030204" pitchFamily="34" charset="0"/>
              </a:rPr>
              <a:t>Riesgos inherentes: sesgos en datos, alucinaciones, ciberseguridad.</a:t>
            </a:r>
          </a:p>
          <a:p>
            <a:pPr marL="742950" lvl="1" indent="-285750">
              <a:buFont typeface="Arial" panose="020B0604020202020204" pitchFamily="34" charset="0"/>
              <a:buChar char="•"/>
            </a:pPr>
            <a:r>
              <a:rPr lang="es-AR" dirty="0">
                <a:latin typeface="Calibri" panose="020F0502020204030204" pitchFamily="34" charset="0"/>
                <a:ea typeface="Calibri" panose="020F0502020204030204" pitchFamily="34" charset="0"/>
                <a:cs typeface="Calibri" panose="020F0502020204030204" pitchFamily="34" charset="0"/>
              </a:rPr>
              <a:t>Riesgos específicos: confianza excesiva en sistemas, errores en informes automatizados, errores en la fundamentación de fallos en la justicia, etc.</a:t>
            </a:r>
          </a:p>
          <a:p>
            <a:pPr marL="742950" lvl="1" indent="-285750">
              <a:buFont typeface="Arial" panose="020B0604020202020204" pitchFamily="34" charset="0"/>
              <a:buChar char="•"/>
            </a:pPr>
            <a:r>
              <a:rPr lang="es-AR" dirty="0">
                <a:latin typeface="Calibri" panose="020F0502020204030204" pitchFamily="34" charset="0"/>
                <a:ea typeface="Calibri" panose="020F0502020204030204" pitchFamily="34" charset="0"/>
                <a:cs typeface="Calibri" panose="020F0502020204030204" pitchFamily="34" charset="0"/>
              </a:rPr>
              <a:t>Mitigación mediante controles internos y marcos como COSO y Normas Internacionales de Auditoría (NIA).</a:t>
            </a:r>
          </a:p>
          <a:p>
            <a:r>
              <a:rPr lang="es-AR" dirty="0">
                <a:latin typeface="Calibri" panose="020F0502020204030204" pitchFamily="34" charset="0"/>
                <a:ea typeface="Calibri" panose="020F0502020204030204" pitchFamily="34" charset="0"/>
                <a:cs typeface="Calibri" panose="020F0502020204030204" pitchFamily="34" charset="0"/>
              </a:rPr>
              <a:t> </a:t>
            </a:r>
            <a:r>
              <a:rPr lang="es-ES" b="1" dirty="0">
                <a:effectLst/>
                <a:latin typeface="Calibri" panose="020F0502020204030204" pitchFamily="34" charset="0"/>
                <a:ea typeface="Calibri" panose="020F0502020204030204" pitchFamily="34" charset="0"/>
                <a:cs typeface="Calibri" panose="020F0502020204030204" pitchFamily="34" charset="0"/>
              </a:rPr>
              <a:t> </a:t>
            </a:r>
            <a:endParaRPr lang="es-AR" dirty="0">
              <a:effectLst/>
              <a:latin typeface="Calibri" panose="020F0502020204030204" pitchFamily="34" charset="0"/>
              <a:ea typeface="Calibri" panose="020F0502020204030204" pitchFamily="34" charset="0"/>
              <a:cs typeface="Calibri" panose="020F0502020204030204" pitchFamily="34" charset="0"/>
            </a:endParaRPr>
          </a:p>
          <a:p>
            <a:r>
              <a:rPr lang="es-ES" b="1" dirty="0">
                <a:solidFill>
                  <a:srgbClr val="156082"/>
                </a:solidFill>
                <a:effectLst/>
                <a:latin typeface="Calibri" panose="020F0502020204030204" pitchFamily="34" charset="0"/>
                <a:ea typeface="Calibri" panose="020F0502020204030204" pitchFamily="34" charset="0"/>
                <a:cs typeface="Calibri" panose="020F0502020204030204" pitchFamily="34" charset="0"/>
              </a:rPr>
              <a:t>Módulo 4 - </a:t>
            </a:r>
            <a:r>
              <a:rPr lang="es-AR" b="1" dirty="0">
                <a:solidFill>
                  <a:srgbClr val="156082"/>
                </a:solidFill>
                <a:latin typeface="Calibri" panose="020F0502020204030204" pitchFamily="34" charset="0"/>
                <a:ea typeface="Calibri" panose="020F0502020204030204" pitchFamily="34" charset="0"/>
                <a:cs typeface="Calibri" panose="020F0502020204030204" pitchFamily="34" charset="0"/>
              </a:rPr>
              <a:t>Ética, </a:t>
            </a:r>
            <a:r>
              <a:rPr lang="es-AR" b="1" dirty="0" err="1">
                <a:solidFill>
                  <a:srgbClr val="156082"/>
                </a:solidFill>
                <a:latin typeface="Calibri" panose="020F0502020204030204" pitchFamily="34" charset="0"/>
                <a:ea typeface="Calibri" panose="020F0502020204030204" pitchFamily="34" charset="0"/>
                <a:cs typeface="Calibri" panose="020F0502020204030204" pitchFamily="34" charset="0"/>
              </a:rPr>
              <a:t>Compliance</a:t>
            </a:r>
            <a:r>
              <a:rPr lang="es-AR" b="1" dirty="0">
                <a:solidFill>
                  <a:srgbClr val="156082"/>
                </a:solidFill>
                <a:latin typeface="Calibri" panose="020F0502020204030204" pitchFamily="34" charset="0"/>
                <a:ea typeface="Calibri" panose="020F0502020204030204" pitchFamily="34" charset="0"/>
                <a:cs typeface="Calibri" panose="020F0502020204030204" pitchFamily="34" charset="0"/>
              </a:rPr>
              <a:t> y Marco Legal en IA aplicada a Ciencias Económicas</a:t>
            </a:r>
            <a:endParaRPr lang="es-AR" dirty="0">
              <a:solidFill>
                <a:srgbClr val="156082"/>
              </a:solidFill>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s-AR" dirty="0">
                <a:latin typeface="Calibri" panose="020F0502020204030204" pitchFamily="34" charset="0"/>
                <a:ea typeface="Calibri" panose="020F0502020204030204" pitchFamily="34" charset="0"/>
                <a:cs typeface="Calibri" panose="020F0502020204030204" pitchFamily="34" charset="0"/>
              </a:rPr>
              <a:t>Normativas locales e internacionales: privacidad, protección de datos y confidencialidad financiera.</a:t>
            </a:r>
          </a:p>
          <a:p>
            <a:pPr marL="742950" lvl="1" indent="-285750">
              <a:buFont typeface="Arial" panose="020B0604020202020204" pitchFamily="34" charset="0"/>
              <a:buChar char="•"/>
            </a:pPr>
            <a:r>
              <a:rPr lang="es-AR" dirty="0">
                <a:latin typeface="Calibri" panose="020F0502020204030204" pitchFamily="34" charset="0"/>
                <a:ea typeface="Calibri" panose="020F0502020204030204" pitchFamily="34" charset="0"/>
                <a:cs typeface="Calibri" panose="020F0502020204030204" pitchFamily="34" charset="0"/>
              </a:rPr>
              <a:t>Buenas prácticas para garantizar transparencia y responsabilidad en la implementación de IA.</a:t>
            </a:r>
          </a:p>
          <a:p>
            <a:pPr marL="742950" lvl="1" indent="-285750">
              <a:buFont typeface="Arial" panose="020B0604020202020204" pitchFamily="34" charset="0"/>
              <a:buChar char="•"/>
            </a:pPr>
            <a:r>
              <a:rPr lang="es-AR" dirty="0">
                <a:latin typeface="Calibri" panose="020F0502020204030204" pitchFamily="34" charset="0"/>
                <a:ea typeface="Calibri" panose="020F0502020204030204" pitchFamily="34" charset="0"/>
                <a:cs typeface="Calibri" panose="020F0502020204030204" pitchFamily="34" charset="0"/>
              </a:rPr>
              <a:t>Reglamento Europeo de IA y otras regulaciones internacionales,</a:t>
            </a:r>
          </a:p>
          <a:p>
            <a:endParaRPr lang="es-AR" sz="2000" dirty="0">
              <a:solidFill>
                <a:srgbClr val="156082"/>
              </a:solidFill>
              <a:latin typeface="Calibri" panose="020F0502020204030204" pitchFamily="34" charset="0"/>
              <a:ea typeface="Times New Roman" panose="02020603050405020304" pitchFamily="18" charset="0"/>
              <a:cs typeface="Calibri" panose="020F0502020204030204" pitchFamily="34" charset="0"/>
            </a:endParaRPr>
          </a:p>
          <a:p>
            <a:pP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endParaRPr lang="es-ES" b="1" dirty="0">
              <a:solidFill>
                <a:srgbClr val="009BAE"/>
              </a:solidFill>
              <a:latin typeface="Calibri" panose="020F0502020204030204" pitchFamily="34" charset="0"/>
              <a:ea typeface="Times New Roman" panose="02020603050405020304" pitchFamily="18" charset="0"/>
              <a:cs typeface="Calibri" panose="020F0502020204030204" pitchFamily="34" charset="0"/>
            </a:endParaRPr>
          </a:p>
          <a:p>
            <a:endParaRPr lang="es-AR" sz="2300" b="1" dirty="0">
              <a:solidFill>
                <a:srgbClr val="0C3F60"/>
              </a:solidFill>
              <a:latin typeface="Calibri" panose="020F0502020204030204" pitchFamily="34" charset="0"/>
              <a:cs typeface="Calibri" panose="020F0502020204030204" pitchFamily="34" charset="0"/>
            </a:endParaRPr>
          </a:p>
        </p:txBody>
      </p:sp>
      <p:sp>
        <p:nvSpPr>
          <p:cNvPr id="2" name="Rectángulo 1">
            <a:extLst>
              <a:ext uri="{FF2B5EF4-FFF2-40B4-BE49-F238E27FC236}">
                <a16:creationId xmlns:a16="http://schemas.microsoft.com/office/drawing/2014/main" id="{CCABB26B-382D-994A-5512-E571F2C6D8C5}"/>
              </a:ext>
            </a:extLst>
          </p:cNvPr>
          <p:cNvSpPr/>
          <p:nvPr/>
        </p:nvSpPr>
        <p:spPr>
          <a:xfrm>
            <a:off x="0" y="781248"/>
            <a:ext cx="9134475" cy="18114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623482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FA4AA41-0FE5-7E1E-75D3-A4B3DDBD52D7}"/>
              </a:ext>
            </a:extLst>
          </p:cNvPr>
          <p:cNvSpPr/>
          <p:nvPr/>
        </p:nvSpPr>
        <p:spPr>
          <a:xfrm>
            <a:off x="0" y="22058"/>
            <a:ext cx="9134475" cy="7501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a:extLst>
              <a:ext uri="{FF2B5EF4-FFF2-40B4-BE49-F238E27FC236}">
                <a16:creationId xmlns:a16="http://schemas.microsoft.com/office/drawing/2014/main" id="{FEE96CFD-6957-72CE-FDE6-F9DEAEC22B74}"/>
              </a:ext>
            </a:extLst>
          </p:cNvPr>
          <p:cNvSpPr/>
          <p:nvPr/>
        </p:nvSpPr>
        <p:spPr>
          <a:xfrm>
            <a:off x="0" y="11201400"/>
            <a:ext cx="9134475" cy="9778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CuadroTexto 6">
            <a:extLst>
              <a:ext uri="{FF2B5EF4-FFF2-40B4-BE49-F238E27FC236}">
                <a16:creationId xmlns:a16="http://schemas.microsoft.com/office/drawing/2014/main" id="{7FCA2FB7-1865-A468-F3C2-3B517E466EBB}"/>
              </a:ext>
            </a:extLst>
          </p:cNvPr>
          <p:cNvSpPr txBox="1"/>
          <p:nvPr/>
        </p:nvSpPr>
        <p:spPr>
          <a:xfrm>
            <a:off x="1144521" y="1270122"/>
            <a:ext cx="7549536" cy="7125027"/>
          </a:xfrm>
          <a:prstGeom prst="rect">
            <a:avLst/>
          </a:prstGeom>
          <a:noFill/>
        </p:spPr>
        <p:txBody>
          <a:bodyPr wrap="square">
            <a:spAutoFit/>
          </a:bodyPr>
          <a:lstStyle/>
          <a:p>
            <a:pP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endParaRPr lang="es-ES" b="1" dirty="0">
              <a:solidFill>
                <a:srgbClr val="009BAE"/>
              </a:solidFill>
              <a:effectLst/>
              <a:latin typeface="Calibri" panose="020F0502020204030204" pitchFamily="34" charset="0"/>
              <a:ea typeface="Times New Roman" panose="02020603050405020304" pitchFamily="18" charset="0"/>
              <a:cs typeface="Calibri" panose="020F0502020204030204" pitchFamily="34" charset="0"/>
            </a:endParaRPr>
          </a:p>
          <a:p>
            <a:pP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endParaRPr lang="es-ES" sz="2000" b="1" dirty="0">
              <a:solidFill>
                <a:srgbClr val="156082"/>
              </a:solidFill>
              <a:effectLst/>
              <a:latin typeface="Calibri" panose="020F0502020204030204" pitchFamily="34" charset="0"/>
              <a:ea typeface="Times New Roman" panose="02020603050405020304" pitchFamily="18" charset="0"/>
              <a:cs typeface="Calibri" panose="020F0502020204030204" pitchFamily="34" charset="0"/>
            </a:endParaRPr>
          </a:p>
          <a:p>
            <a:r>
              <a:rPr lang="es-ES" b="1" dirty="0">
                <a:solidFill>
                  <a:srgbClr val="156082"/>
                </a:solidFill>
                <a:effectLst/>
                <a:latin typeface="Calibri" panose="020F0502020204030204" pitchFamily="34" charset="0"/>
                <a:ea typeface="Calibri" panose="020F0502020204030204" pitchFamily="34" charset="0"/>
                <a:cs typeface="Calibri" panose="020F0502020204030204" pitchFamily="34" charset="0"/>
              </a:rPr>
              <a:t>Módulo 5 - </a:t>
            </a:r>
            <a:r>
              <a:rPr lang="es-AR" b="1" dirty="0">
                <a:solidFill>
                  <a:srgbClr val="156082"/>
                </a:solidFill>
                <a:latin typeface="Calibri" panose="020F0502020204030204" pitchFamily="34" charset="0"/>
                <a:ea typeface="Calibri" panose="020F0502020204030204" pitchFamily="34" charset="0"/>
                <a:cs typeface="Calibri" panose="020F0502020204030204" pitchFamily="34" charset="0"/>
              </a:rPr>
              <a:t>El arte de preguntar bien: </a:t>
            </a:r>
            <a:r>
              <a:rPr lang="es-AR" b="1" dirty="0" err="1">
                <a:solidFill>
                  <a:srgbClr val="156082"/>
                </a:solidFill>
                <a:latin typeface="Calibri" panose="020F0502020204030204" pitchFamily="34" charset="0"/>
                <a:ea typeface="Calibri" panose="020F0502020204030204" pitchFamily="34" charset="0"/>
                <a:cs typeface="Calibri" panose="020F0502020204030204" pitchFamily="34" charset="0"/>
              </a:rPr>
              <a:t>Prompt</a:t>
            </a:r>
            <a:r>
              <a:rPr lang="es-AR" b="1" dirty="0">
                <a:solidFill>
                  <a:srgbClr val="156082"/>
                </a:solidFill>
                <a:latin typeface="Calibri" panose="020F0502020204030204" pitchFamily="34" charset="0"/>
                <a:ea typeface="Calibri" panose="020F0502020204030204" pitchFamily="34" charset="0"/>
                <a:cs typeface="Calibri" panose="020F0502020204030204" pitchFamily="34" charset="0"/>
              </a:rPr>
              <a:t> </a:t>
            </a:r>
            <a:r>
              <a:rPr lang="es-AR" b="1" dirty="0" err="1">
                <a:solidFill>
                  <a:srgbClr val="156082"/>
                </a:solidFill>
                <a:latin typeface="Calibri" panose="020F0502020204030204" pitchFamily="34" charset="0"/>
                <a:ea typeface="Calibri" panose="020F0502020204030204" pitchFamily="34" charset="0"/>
                <a:cs typeface="Calibri" panose="020F0502020204030204" pitchFamily="34" charset="0"/>
              </a:rPr>
              <a:t>Engineering</a:t>
            </a:r>
            <a:endParaRPr lang="es-AR" dirty="0">
              <a:solidFill>
                <a:srgbClr val="156082"/>
              </a:solidFill>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s-AR" dirty="0">
                <a:latin typeface="Calibri" panose="020F0502020204030204" pitchFamily="34" charset="0"/>
                <a:ea typeface="Calibri" panose="020F0502020204030204" pitchFamily="34" charset="0"/>
                <a:cs typeface="Calibri" panose="020F0502020204030204" pitchFamily="34" charset="0"/>
              </a:rPr>
              <a:t>Cómo estructurar instrucciones para obtener resultados útiles y precisos.</a:t>
            </a:r>
          </a:p>
          <a:p>
            <a:pPr marL="742950" lvl="1" indent="-285750">
              <a:buFont typeface="Arial" panose="020B0604020202020204" pitchFamily="34" charset="0"/>
              <a:buChar char="•"/>
            </a:pPr>
            <a:r>
              <a:rPr lang="es-AR" dirty="0">
                <a:latin typeface="Calibri" panose="020F0502020204030204" pitchFamily="34" charset="0"/>
                <a:ea typeface="Calibri" panose="020F0502020204030204" pitchFamily="34" charset="0"/>
                <a:cs typeface="Calibri" panose="020F0502020204030204" pitchFamily="34" charset="0"/>
              </a:rPr>
              <a:t>Plantillas de </a:t>
            </a:r>
            <a:r>
              <a:rPr lang="es-AR" dirty="0" err="1">
                <a:latin typeface="Calibri" panose="020F0502020204030204" pitchFamily="34" charset="0"/>
                <a:ea typeface="Calibri" panose="020F0502020204030204" pitchFamily="34" charset="0"/>
                <a:cs typeface="Calibri" panose="020F0502020204030204" pitchFamily="34" charset="0"/>
              </a:rPr>
              <a:t>prompts</a:t>
            </a:r>
            <a:r>
              <a:rPr lang="es-AR" dirty="0">
                <a:latin typeface="Calibri" panose="020F0502020204030204" pitchFamily="34" charset="0"/>
                <a:ea typeface="Calibri" panose="020F0502020204030204" pitchFamily="34" charset="0"/>
                <a:cs typeface="Calibri" panose="020F0502020204030204" pitchFamily="34" charset="0"/>
              </a:rPr>
              <a:t> para reportes financieros, análisis de balances y procesos contables.</a:t>
            </a:r>
          </a:p>
          <a:p>
            <a:pPr marL="742950" lvl="1" indent="-285750">
              <a:buFont typeface="Arial" panose="020B0604020202020204" pitchFamily="34" charset="0"/>
              <a:buChar char="•"/>
            </a:pPr>
            <a:r>
              <a:rPr lang="es-AR" dirty="0">
                <a:latin typeface="Calibri" panose="020F0502020204030204" pitchFamily="34" charset="0"/>
                <a:ea typeface="Calibri" panose="020F0502020204030204" pitchFamily="34" charset="0"/>
                <a:cs typeface="Calibri" panose="020F0502020204030204" pitchFamily="34" charset="0"/>
              </a:rPr>
              <a:t>Práctica guiada para crear </a:t>
            </a:r>
            <a:r>
              <a:rPr lang="es-AR" dirty="0" err="1">
                <a:latin typeface="Calibri" panose="020F0502020204030204" pitchFamily="34" charset="0"/>
                <a:ea typeface="Calibri" panose="020F0502020204030204" pitchFamily="34" charset="0"/>
                <a:cs typeface="Calibri" panose="020F0502020204030204" pitchFamily="34" charset="0"/>
              </a:rPr>
              <a:t>prompts</a:t>
            </a:r>
            <a:r>
              <a:rPr lang="es-AR" dirty="0">
                <a:latin typeface="Calibri" panose="020F0502020204030204" pitchFamily="34" charset="0"/>
                <a:ea typeface="Calibri" panose="020F0502020204030204" pitchFamily="34" charset="0"/>
                <a:cs typeface="Calibri" panose="020F0502020204030204" pitchFamily="34" charset="0"/>
              </a:rPr>
              <a:t> efectivos en tareas contables.</a:t>
            </a:r>
          </a:p>
          <a:p>
            <a:endParaRPr lang="es-AR" dirty="0">
              <a:effectLst/>
              <a:latin typeface="Calibri" panose="020F0502020204030204" pitchFamily="34" charset="0"/>
              <a:ea typeface="Calibri" panose="020F0502020204030204" pitchFamily="34" charset="0"/>
              <a:cs typeface="Calibri" panose="020F0502020204030204" pitchFamily="34" charset="0"/>
            </a:endParaRPr>
          </a:p>
          <a:p>
            <a:r>
              <a:rPr lang="es-ES" b="1" dirty="0">
                <a:solidFill>
                  <a:srgbClr val="156082"/>
                </a:solidFill>
                <a:effectLst/>
                <a:latin typeface="Calibri" panose="020F0502020204030204" pitchFamily="34" charset="0"/>
                <a:ea typeface="Calibri" panose="020F0502020204030204" pitchFamily="34" charset="0"/>
                <a:cs typeface="Calibri" panose="020F0502020204030204" pitchFamily="34" charset="0"/>
              </a:rPr>
              <a:t>Módulo 6 - </a:t>
            </a:r>
            <a:r>
              <a:rPr lang="es-AR" b="1" dirty="0">
                <a:solidFill>
                  <a:srgbClr val="156082"/>
                </a:solidFill>
                <a:latin typeface="Calibri" panose="020F0502020204030204" pitchFamily="34" charset="0"/>
                <a:ea typeface="Calibri" panose="020F0502020204030204" pitchFamily="34" charset="0"/>
                <a:cs typeface="Calibri" panose="020F0502020204030204" pitchFamily="34" charset="0"/>
              </a:rPr>
              <a:t>Uso práctico de </a:t>
            </a:r>
            <a:r>
              <a:rPr lang="es-AR" b="1" dirty="0" err="1">
                <a:solidFill>
                  <a:srgbClr val="156082"/>
                </a:solidFill>
                <a:latin typeface="Calibri" panose="020F0502020204030204" pitchFamily="34" charset="0"/>
                <a:ea typeface="Calibri" panose="020F0502020204030204" pitchFamily="34" charset="0"/>
                <a:cs typeface="Calibri" panose="020F0502020204030204" pitchFamily="34" charset="0"/>
              </a:rPr>
              <a:t>ChatGPT</a:t>
            </a:r>
            <a:r>
              <a:rPr lang="es-AR" b="1" dirty="0">
                <a:solidFill>
                  <a:srgbClr val="156082"/>
                </a:solidFill>
                <a:latin typeface="Calibri" panose="020F0502020204030204" pitchFamily="34" charset="0"/>
                <a:ea typeface="Calibri" panose="020F0502020204030204" pitchFamily="34" charset="0"/>
                <a:cs typeface="Calibri" panose="020F0502020204030204" pitchFamily="34" charset="0"/>
              </a:rPr>
              <a:t> en el trabajo contable y administrativo</a:t>
            </a:r>
            <a:endParaRPr lang="es-AR" dirty="0">
              <a:solidFill>
                <a:srgbClr val="156082"/>
              </a:solidFill>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s-AR" dirty="0">
                <a:latin typeface="Calibri" panose="020F0502020204030204" pitchFamily="34" charset="0"/>
                <a:ea typeface="Calibri" panose="020F0502020204030204" pitchFamily="34" charset="0"/>
                <a:cs typeface="Calibri" panose="020F0502020204030204" pitchFamily="34" charset="0"/>
              </a:rPr>
              <a:t>Redacción de informes, dictámenes y notas a balances.</a:t>
            </a:r>
          </a:p>
          <a:p>
            <a:pPr marL="742950" lvl="1" indent="-285750">
              <a:buFont typeface="Arial" panose="020B0604020202020204" pitchFamily="34" charset="0"/>
              <a:buChar char="•"/>
            </a:pPr>
            <a:r>
              <a:rPr lang="es-AR" dirty="0">
                <a:latin typeface="Calibri" panose="020F0502020204030204" pitchFamily="34" charset="0"/>
                <a:ea typeface="Calibri" panose="020F0502020204030204" pitchFamily="34" charset="0"/>
                <a:cs typeface="Calibri" panose="020F0502020204030204" pitchFamily="34" charset="0"/>
              </a:rPr>
              <a:t>Revisión y análisis documental: contratos, conciliaciones, extractos bancarios.</a:t>
            </a:r>
          </a:p>
          <a:p>
            <a:pP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es-ES" b="1" dirty="0">
                <a:solidFill>
                  <a:srgbClr val="156082"/>
                </a:solidFill>
                <a:effectLst/>
                <a:latin typeface="Calibri" panose="020F0502020204030204" pitchFamily="34" charset="0"/>
                <a:ea typeface="Calibri" panose="020F0502020204030204" pitchFamily="34" charset="0"/>
                <a:cs typeface="Calibri" panose="020F0502020204030204" pitchFamily="34" charset="0"/>
              </a:rPr>
              <a:t> </a:t>
            </a:r>
            <a:r>
              <a:rPr lang="es-ES" dirty="0">
                <a:effectLst/>
                <a:latin typeface="Calibri" panose="020F0502020204030204" pitchFamily="34" charset="0"/>
                <a:ea typeface="Calibri" panose="020F0502020204030204" pitchFamily="34" charset="0"/>
                <a:cs typeface="Calibri" panose="020F0502020204030204" pitchFamily="34" charset="0"/>
              </a:rPr>
              <a:t> </a:t>
            </a:r>
            <a:endParaRPr lang="es-AR" dirty="0">
              <a:solidFill>
                <a:srgbClr val="009BAE"/>
              </a:solidFill>
              <a:effectLst/>
              <a:latin typeface="Calibri" panose="020F0502020204030204" pitchFamily="34" charset="0"/>
              <a:ea typeface="Calibri" panose="020F0502020204030204" pitchFamily="34" charset="0"/>
              <a:cs typeface="Calibri" panose="020F0502020204030204" pitchFamily="34" charset="0"/>
            </a:endParaRPr>
          </a:p>
          <a:p>
            <a:r>
              <a:rPr lang="es-ES" b="1" dirty="0">
                <a:solidFill>
                  <a:srgbClr val="156082"/>
                </a:solidFill>
                <a:effectLst/>
                <a:latin typeface="Calibri" panose="020F0502020204030204" pitchFamily="34" charset="0"/>
                <a:ea typeface="Calibri" panose="020F0502020204030204" pitchFamily="34" charset="0"/>
                <a:cs typeface="Calibri" panose="020F0502020204030204" pitchFamily="34" charset="0"/>
              </a:rPr>
              <a:t>Módulo 7 - </a:t>
            </a:r>
            <a:r>
              <a:rPr lang="es-AR" b="1" dirty="0">
                <a:solidFill>
                  <a:srgbClr val="156082"/>
                </a:solidFill>
                <a:latin typeface="Calibri" panose="020F0502020204030204" pitchFamily="34" charset="0"/>
                <a:ea typeface="Calibri" panose="020F0502020204030204" pitchFamily="34" charset="0"/>
                <a:cs typeface="Calibri" panose="020F0502020204030204" pitchFamily="34" charset="0"/>
              </a:rPr>
              <a:t>Creación de herramientas personalizadas con GPT</a:t>
            </a:r>
            <a:endParaRPr lang="es-AR" dirty="0">
              <a:solidFill>
                <a:srgbClr val="156082"/>
              </a:solidFill>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s-AR" dirty="0">
                <a:latin typeface="Calibri" panose="020F0502020204030204" pitchFamily="34" charset="0"/>
                <a:ea typeface="Calibri" panose="020F0502020204030204" pitchFamily="34" charset="0"/>
                <a:cs typeface="Calibri" panose="020F0502020204030204" pitchFamily="34" charset="0"/>
              </a:rPr>
              <a:t>Diseño de asistentes especializados en normativas impositivas o procedimientos contables.</a:t>
            </a:r>
          </a:p>
          <a:p>
            <a:pPr marL="742950" lvl="1" indent="-285750">
              <a:buFont typeface="Arial" panose="020B0604020202020204" pitchFamily="34" charset="0"/>
              <a:buChar char="•"/>
            </a:pPr>
            <a:r>
              <a:rPr lang="es-AR" dirty="0">
                <a:latin typeface="Calibri" panose="020F0502020204030204" pitchFamily="34" charset="0"/>
                <a:ea typeface="Calibri" panose="020F0502020204030204" pitchFamily="34" charset="0"/>
                <a:cs typeface="Calibri" panose="020F0502020204030204" pitchFamily="34" charset="0"/>
              </a:rPr>
              <a:t>Caso práctico: asistente para consultas rápidas de impuestos o control interno.</a:t>
            </a:r>
          </a:p>
          <a:p>
            <a:pPr lvl="1"/>
            <a:endParaRPr lang="es-AR" dirty="0">
              <a:latin typeface="Calibri" panose="020F0502020204030204" pitchFamily="34" charset="0"/>
              <a:ea typeface="Calibri" panose="020F0502020204030204" pitchFamily="34" charset="0"/>
              <a:cs typeface="Calibri" panose="020F0502020204030204" pitchFamily="34" charset="0"/>
            </a:endParaRPr>
          </a:p>
          <a:p>
            <a:r>
              <a:rPr lang="es-ES" b="1" dirty="0">
                <a:solidFill>
                  <a:srgbClr val="156082"/>
                </a:solidFill>
                <a:latin typeface="Calibri" panose="020F0502020204030204" pitchFamily="34" charset="0"/>
                <a:ea typeface="Calibri" panose="020F0502020204030204" pitchFamily="34" charset="0"/>
                <a:cs typeface="Calibri" panose="020F0502020204030204" pitchFamily="34" charset="0"/>
              </a:rPr>
              <a:t>Módulo 8 - </a:t>
            </a:r>
            <a:r>
              <a:rPr lang="es-AR" b="1" dirty="0">
                <a:solidFill>
                  <a:srgbClr val="156082"/>
                </a:solidFill>
                <a:latin typeface="Calibri" panose="020F0502020204030204" pitchFamily="34" charset="0"/>
                <a:ea typeface="Calibri" panose="020F0502020204030204" pitchFamily="34" charset="0"/>
                <a:cs typeface="Calibri" panose="020F0502020204030204" pitchFamily="34" charset="0"/>
              </a:rPr>
              <a:t>Automatización y agentes de IA para procesos económicos</a:t>
            </a:r>
            <a:endParaRPr lang="es-AR" dirty="0">
              <a:solidFill>
                <a:srgbClr val="156082"/>
              </a:solidFill>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s-AR" dirty="0">
                <a:latin typeface="Calibri" panose="020F0502020204030204" pitchFamily="34" charset="0"/>
                <a:ea typeface="Calibri" panose="020F0502020204030204" pitchFamily="34" charset="0"/>
                <a:cs typeface="Calibri" panose="020F0502020204030204" pitchFamily="34" charset="0"/>
              </a:rPr>
              <a:t>Concepto de IA agentica y sus aplicaciones.</a:t>
            </a:r>
          </a:p>
          <a:p>
            <a:pPr marL="742950" lvl="1" indent="-285750">
              <a:buFont typeface="Arial" panose="020B0604020202020204" pitchFamily="34" charset="0"/>
              <a:buChar char="•"/>
            </a:pPr>
            <a:r>
              <a:rPr lang="es-AR" dirty="0">
                <a:latin typeface="Calibri" panose="020F0502020204030204" pitchFamily="34" charset="0"/>
                <a:ea typeface="Calibri" panose="020F0502020204030204" pitchFamily="34" charset="0"/>
                <a:cs typeface="Calibri" panose="020F0502020204030204" pitchFamily="34" charset="0"/>
              </a:rPr>
              <a:t>Trabajando con la opción agente de </a:t>
            </a:r>
            <a:r>
              <a:rPr lang="es-AR" dirty="0" err="1">
                <a:latin typeface="Calibri" panose="020F0502020204030204" pitchFamily="34" charset="0"/>
                <a:ea typeface="Calibri" panose="020F0502020204030204" pitchFamily="34" charset="0"/>
                <a:cs typeface="Calibri" panose="020F0502020204030204" pitchFamily="34" charset="0"/>
              </a:rPr>
              <a:t>ChatGPT</a:t>
            </a:r>
            <a:r>
              <a:rPr lang="es-AR" dirty="0">
                <a:latin typeface="Calibri" panose="020F0502020204030204" pitchFamily="34" charset="0"/>
                <a:ea typeface="Calibri" panose="020F0502020204030204" pitchFamily="34" charset="0"/>
                <a:cs typeface="Calibri" panose="020F0502020204030204" pitchFamily="34" charset="0"/>
              </a:rPr>
              <a:t>.</a:t>
            </a:r>
          </a:p>
          <a:p>
            <a:r>
              <a:rPr lang="es-ES"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s-AR" dirty="0">
              <a:effectLst/>
              <a:latin typeface="Calibri" panose="020F0502020204030204" pitchFamily="34" charset="0"/>
              <a:ea typeface="Calibri" panose="020F0502020204030204" pitchFamily="34" charset="0"/>
              <a:cs typeface="Calibri" panose="020F0502020204030204" pitchFamily="34" charset="0"/>
            </a:endParaRPr>
          </a:p>
          <a:p>
            <a:endParaRPr lang="es-AR" sz="2300" b="1" dirty="0">
              <a:solidFill>
                <a:srgbClr val="0C3F60"/>
              </a:solidFill>
              <a:latin typeface="Calibri" panose="020F0502020204030204" pitchFamily="34" charset="0"/>
              <a:cs typeface="Calibri" panose="020F0502020204030204" pitchFamily="34" charset="0"/>
            </a:endParaRPr>
          </a:p>
        </p:txBody>
      </p:sp>
      <p:sp>
        <p:nvSpPr>
          <p:cNvPr id="2" name="Rectángulo 1">
            <a:extLst>
              <a:ext uri="{FF2B5EF4-FFF2-40B4-BE49-F238E27FC236}">
                <a16:creationId xmlns:a16="http://schemas.microsoft.com/office/drawing/2014/main" id="{CCABB26B-382D-994A-5512-E571F2C6D8C5}"/>
              </a:ext>
            </a:extLst>
          </p:cNvPr>
          <p:cNvSpPr/>
          <p:nvPr/>
        </p:nvSpPr>
        <p:spPr>
          <a:xfrm>
            <a:off x="0" y="781248"/>
            <a:ext cx="9134475" cy="18114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917705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CE89D7D-D05C-7ED4-8E72-B2A176FC593F}"/>
              </a:ext>
            </a:extLst>
          </p:cNvPr>
          <p:cNvSpPr/>
          <p:nvPr/>
        </p:nvSpPr>
        <p:spPr>
          <a:xfrm>
            <a:off x="-1" y="0"/>
            <a:ext cx="9134475" cy="11587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Rectángulo 3">
            <a:extLst>
              <a:ext uri="{FF2B5EF4-FFF2-40B4-BE49-F238E27FC236}">
                <a16:creationId xmlns:a16="http://schemas.microsoft.com/office/drawing/2014/main" id="{D103376D-D0E7-7DED-48E4-2DF4381A195E}"/>
              </a:ext>
            </a:extLst>
          </p:cNvPr>
          <p:cNvSpPr/>
          <p:nvPr/>
        </p:nvSpPr>
        <p:spPr>
          <a:xfrm>
            <a:off x="0" y="11020547"/>
            <a:ext cx="9134475" cy="11587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CuadroTexto 5">
            <a:extLst>
              <a:ext uri="{FF2B5EF4-FFF2-40B4-BE49-F238E27FC236}">
                <a16:creationId xmlns:a16="http://schemas.microsoft.com/office/drawing/2014/main" id="{EDD48DDD-200B-5D22-A55C-F1B8FE4EA5FF}"/>
              </a:ext>
            </a:extLst>
          </p:cNvPr>
          <p:cNvSpPr txBox="1"/>
          <p:nvPr/>
        </p:nvSpPr>
        <p:spPr>
          <a:xfrm>
            <a:off x="1254450" y="2478687"/>
            <a:ext cx="7322294" cy="1477328"/>
          </a:xfrm>
          <a:prstGeom prst="rect">
            <a:avLst/>
          </a:prstGeom>
          <a:noFill/>
        </p:spPr>
        <p:txBody>
          <a:bodyPr wrap="square">
            <a:spAutoFit/>
          </a:bodyPr>
          <a:lstStyle/>
          <a:p>
            <a:pPr>
              <a:defRPr/>
            </a:pPr>
            <a:endParaRPr lang="es-AR" sz="1800" dirty="0">
              <a:ea typeface="Segoe UI" panose="020B0502040204020203" pitchFamily="34" charset="0"/>
              <a:cs typeface="Segoe UI" panose="020B0502040204020203" pitchFamily="34" charset="0"/>
            </a:endParaRPr>
          </a:p>
          <a:p>
            <a:pPr>
              <a:defRPr/>
            </a:pPr>
            <a:endParaRPr lang="es-AR" sz="1800" dirty="0">
              <a:ea typeface="Segoe UI" panose="020B0502040204020203" pitchFamily="34" charset="0"/>
              <a:cs typeface="Segoe UI" panose="020B0502040204020203" pitchFamily="34" charset="0"/>
            </a:endParaRPr>
          </a:p>
          <a:p>
            <a:pPr>
              <a:defRPr/>
            </a:pPr>
            <a:endParaRPr lang="es-AR" dirty="0">
              <a:ea typeface="Segoe UI" panose="020B0502040204020203" pitchFamily="34" charset="0"/>
              <a:cs typeface="Segoe UI" panose="020B0502040204020203" pitchFamily="34" charset="0"/>
            </a:endParaRPr>
          </a:p>
          <a:p>
            <a:pPr>
              <a:defRPr/>
            </a:pPr>
            <a:endParaRPr lang="es-AR" sz="1800" dirty="0">
              <a:ea typeface="Segoe UI" panose="020B0502040204020203" pitchFamily="34" charset="0"/>
              <a:cs typeface="Segoe UI" panose="020B0502040204020203" pitchFamily="34" charset="0"/>
            </a:endParaRPr>
          </a:p>
          <a:p>
            <a:pPr>
              <a:defRPr/>
            </a:pPr>
            <a:endParaRPr lang="es-AR" sz="1800" dirty="0">
              <a:ea typeface="Segoe UI" panose="020B0502040204020203" pitchFamily="34" charset="0"/>
              <a:cs typeface="Segoe UI" panose="020B0502040204020203" pitchFamily="34" charset="0"/>
            </a:endParaRPr>
          </a:p>
        </p:txBody>
      </p:sp>
      <p:sp>
        <p:nvSpPr>
          <p:cNvPr id="9" name="CuadroTexto 8">
            <a:extLst>
              <a:ext uri="{FF2B5EF4-FFF2-40B4-BE49-F238E27FC236}">
                <a16:creationId xmlns:a16="http://schemas.microsoft.com/office/drawing/2014/main" id="{5A55C89D-FD65-6BF7-3FA0-2E0DB819A07D}"/>
              </a:ext>
            </a:extLst>
          </p:cNvPr>
          <p:cNvSpPr txBox="1"/>
          <p:nvPr/>
        </p:nvSpPr>
        <p:spPr>
          <a:xfrm>
            <a:off x="657924" y="1476518"/>
            <a:ext cx="2622830" cy="523220"/>
          </a:xfrm>
          <a:prstGeom prst="rect">
            <a:avLst/>
          </a:prstGeom>
          <a:noFill/>
        </p:spPr>
        <p:txBody>
          <a:bodyPr wrap="square">
            <a:spAutoFit/>
          </a:bodyPr>
          <a:lstStyle/>
          <a:p>
            <a:r>
              <a:rPr lang="es-AR" sz="2800" b="1" dirty="0">
                <a:solidFill>
                  <a:schemeClr val="accent1"/>
                </a:solidFill>
                <a:latin typeface="Calibri" panose="020F0502020204030204" pitchFamily="34" charset="0"/>
                <a:cs typeface="Calibri" panose="020F0502020204030204" pitchFamily="34" charset="0"/>
              </a:rPr>
              <a:t>Cuerpo docente</a:t>
            </a:r>
            <a:endParaRPr lang="es-AR" sz="2800" dirty="0">
              <a:solidFill>
                <a:schemeClr val="accent1"/>
              </a:solidFill>
            </a:endParaRPr>
          </a:p>
        </p:txBody>
      </p:sp>
      <p:sp>
        <p:nvSpPr>
          <p:cNvPr id="2" name="Rectángulo 1">
            <a:extLst>
              <a:ext uri="{FF2B5EF4-FFF2-40B4-BE49-F238E27FC236}">
                <a16:creationId xmlns:a16="http://schemas.microsoft.com/office/drawing/2014/main" id="{D6D5687A-3AF8-5E88-223C-E6ACFDFB9FE2}"/>
              </a:ext>
            </a:extLst>
          </p:cNvPr>
          <p:cNvSpPr/>
          <p:nvPr/>
        </p:nvSpPr>
        <p:spPr>
          <a:xfrm>
            <a:off x="-14206" y="912894"/>
            <a:ext cx="9162885" cy="24585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CuadroTexto 7">
            <a:extLst>
              <a:ext uri="{FF2B5EF4-FFF2-40B4-BE49-F238E27FC236}">
                <a16:creationId xmlns:a16="http://schemas.microsoft.com/office/drawing/2014/main" id="{2C229CFE-6FC3-E6D3-F3BF-838204FCB73E}"/>
              </a:ext>
            </a:extLst>
          </p:cNvPr>
          <p:cNvSpPr txBox="1"/>
          <p:nvPr/>
        </p:nvSpPr>
        <p:spPr>
          <a:xfrm>
            <a:off x="3105254" y="2248915"/>
            <a:ext cx="5666475" cy="3529171"/>
          </a:xfrm>
          <a:prstGeom prst="rect">
            <a:avLst/>
          </a:prstGeom>
          <a:noFill/>
        </p:spPr>
        <p:txBody>
          <a:bodyPr wrap="square">
            <a:spAutoFit/>
          </a:bodyPr>
          <a:lstStyle/>
          <a:p>
            <a:pPr>
              <a:lnSpc>
                <a:spcPts val="1600"/>
              </a:lnSpc>
            </a:pPr>
            <a:endParaRPr lang="es-AR" sz="1800" dirty="0">
              <a:solidFill>
                <a:prstClr val="black"/>
              </a:solidFill>
            </a:endParaRPr>
          </a:p>
          <a:p>
            <a:r>
              <a:rPr lang="es-ES" sz="2400" b="1"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JAVIER KLUS</a:t>
            </a:r>
          </a:p>
          <a:p>
            <a:r>
              <a:rPr lang="es-ES" dirty="0">
                <a:latin typeface="Calibri" panose="020F0502020204030204" pitchFamily="34" charset="0"/>
                <a:ea typeface="Calibri" panose="020F0502020204030204" pitchFamily="34" charset="0"/>
                <a:cs typeface="Calibri" panose="020F0502020204030204" pitchFamily="34" charset="0"/>
              </a:rPr>
              <a:t> </a:t>
            </a:r>
          </a:p>
          <a:p>
            <a:pPr marL="285750" indent="-285750">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Profesor de UADE Business School.</a:t>
            </a:r>
          </a:p>
          <a:p>
            <a:pPr marL="285750" indent="-285750">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Magister en Dirección de Empresas en la Universidad Politécnica de Madrid, </a:t>
            </a:r>
          </a:p>
          <a:p>
            <a:pPr marL="285750" indent="-285750">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Posgrado en Riesgos de Auditoría Interna por EALDE Business School, Madrid. </a:t>
            </a:r>
          </a:p>
          <a:p>
            <a:pPr marL="285750" indent="-285750">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Lic. En Administración de Empresas UADE</a:t>
            </a:r>
          </a:p>
          <a:p>
            <a:pPr>
              <a:defRPr/>
            </a:pPr>
            <a:endParaRPr lang="es-AR" sz="2400" b="1" dirty="0">
              <a:solidFill>
                <a:srgbClr val="996633"/>
              </a:solidFill>
              <a:latin typeface="Calibri" panose="020F0502020204030204" pitchFamily="34" charset="0"/>
              <a:ea typeface="Segoe UI" panose="020B0502040204020203" pitchFamily="34" charset="0"/>
              <a:cs typeface="Calibri" panose="020F0502020204030204" pitchFamily="34" charset="0"/>
            </a:endParaRPr>
          </a:p>
          <a:p>
            <a:pPr>
              <a:defRPr/>
            </a:pPr>
            <a:endParaRPr lang="es-ES" sz="1800" dirty="0">
              <a:solidFill>
                <a:prstClr val="black"/>
              </a:solidFill>
              <a:latin typeface="Calibri" panose="020F0502020204030204" pitchFamily="34" charset="0"/>
              <a:ea typeface="Segoe UI" panose="020B0502040204020203" pitchFamily="34" charset="0"/>
              <a:cs typeface="Calibri" panose="020F0502020204030204" pitchFamily="34" charset="0"/>
            </a:endParaRPr>
          </a:p>
          <a:p>
            <a:pPr>
              <a:buClr>
                <a:srgbClr val="996633"/>
              </a:buClr>
            </a:pPr>
            <a:endParaRPr lang="es-ES" dirty="0">
              <a:latin typeface="Calibri" panose="020F0502020204030204" pitchFamily="34" charset="0"/>
              <a:cs typeface="Calibri" panose="020F0502020204030204" pitchFamily="34" charset="0"/>
            </a:endParaRPr>
          </a:p>
        </p:txBody>
      </p:sp>
      <p:sp>
        <p:nvSpPr>
          <p:cNvPr id="7" name="AutoShape 2">
            <a:extLst>
              <a:ext uri="{FF2B5EF4-FFF2-40B4-BE49-F238E27FC236}">
                <a16:creationId xmlns:a16="http://schemas.microsoft.com/office/drawing/2014/main" id="{38F2DC9B-7D78-640B-485E-05D17717CBB9}"/>
              </a:ext>
            </a:extLst>
          </p:cNvPr>
          <p:cNvSpPr>
            <a:spLocks noChangeAspect="1" noChangeArrowheads="1"/>
          </p:cNvSpPr>
          <p:nvPr/>
        </p:nvSpPr>
        <p:spPr bwMode="auto">
          <a:xfrm>
            <a:off x="3957638" y="696789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12" name="Imagen 11">
            <a:extLst>
              <a:ext uri="{FF2B5EF4-FFF2-40B4-BE49-F238E27FC236}">
                <a16:creationId xmlns:a16="http://schemas.microsoft.com/office/drawing/2014/main" id="{33A1822E-44E1-3EA7-30F9-919012AB40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731" y="2614781"/>
            <a:ext cx="2036250" cy="2036250"/>
          </a:xfrm>
          <a:prstGeom prst="rect">
            <a:avLst/>
          </a:prstGeom>
        </p:spPr>
      </p:pic>
    </p:spTree>
    <p:extLst>
      <p:ext uri="{BB962C8B-B14F-4D97-AF65-F5344CB8AC3E}">
        <p14:creationId xmlns:p14="http://schemas.microsoft.com/office/powerpoint/2010/main" val="2234374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673B5B8-F4C0-77BE-D0BD-3FABF2C3BFA6}"/>
              </a:ext>
            </a:extLst>
          </p:cNvPr>
          <p:cNvSpPr/>
          <p:nvPr/>
        </p:nvSpPr>
        <p:spPr>
          <a:xfrm>
            <a:off x="-2" y="11020548"/>
            <a:ext cx="9134475" cy="11587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CuadroTexto 11">
            <a:extLst>
              <a:ext uri="{FF2B5EF4-FFF2-40B4-BE49-F238E27FC236}">
                <a16:creationId xmlns:a16="http://schemas.microsoft.com/office/drawing/2014/main" id="{0467DE06-BEBE-F6C7-C0E5-ECB6BD591539}"/>
              </a:ext>
            </a:extLst>
          </p:cNvPr>
          <p:cNvSpPr txBox="1"/>
          <p:nvPr/>
        </p:nvSpPr>
        <p:spPr>
          <a:xfrm>
            <a:off x="685632" y="2185472"/>
            <a:ext cx="6077118" cy="707886"/>
          </a:xfrm>
          <a:prstGeom prst="rect">
            <a:avLst/>
          </a:prstGeom>
          <a:noFill/>
        </p:spPr>
        <p:txBody>
          <a:bodyPr wrap="square">
            <a:spAutoFit/>
          </a:bodyPr>
          <a:lstStyle/>
          <a:p>
            <a:pPr marL="285750" indent="-285750">
              <a:buFont typeface="Arial" panose="020B0604020202020204" pitchFamily="34" charset="0"/>
              <a:buChar char="•"/>
            </a:pPr>
            <a:r>
              <a:rPr lang="es-AR" dirty="0"/>
              <a:t> </a:t>
            </a:r>
            <a:r>
              <a:rPr lang="es-AR" sz="2000" dirty="0">
                <a:latin typeface="Calibri" panose="020F0502020204030204" pitchFamily="34" charset="0"/>
                <a:cs typeface="Calibri" panose="020F0502020204030204" pitchFamily="34" charset="0"/>
              </a:rPr>
              <a:t>Completar la solicitud de Admisión. </a:t>
            </a:r>
          </a:p>
          <a:p>
            <a:pPr marL="342900" indent="-342900">
              <a:buFont typeface="Arial" panose="020B0604020202020204" pitchFamily="34" charset="0"/>
              <a:buChar char="•"/>
            </a:pPr>
            <a:r>
              <a:rPr lang="es-AR" sz="2000" dirty="0">
                <a:latin typeface="Calibri" panose="020F0502020204030204" pitchFamily="34" charset="0"/>
                <a:cs typeface="Calibri" panose="020F0502020204030204" pitchFamily="34" charset="0"/>
              </a:rPr>
              <a:t>Entrevista de admisión, en caso de ser requerida.</a:t>
            </a:r>
          </a:p>
        </p:txBody>
      </p:sp>
      <p:sp>
        <p:nvSpPr>
          <p:cNvPr id="16" name="CuadroTexto 15">
            <a:extLst>
              <a:ext uri="{FF2B5EF4-FFF2-40B4-BE49-F238E27FC236}">
                <a16:creationId xmlns:a16="http://schemas.microsoft.com/office/drawing/2014/main" id="{CA2B2BC4-8A34-9B41-B31E-2FAF9D700C32}"/>
              </a:ext>
            </a:extLst>
          </p:cNvPr>
          <p:cNvSpPr txBox="1"/>
          <p:nvPr/>
        </p:nvSpPr>
        <p:spPr>
          <a:xfrm>
            <a:off x="685632" y="1583071"/>
            <a:ext cx="3695867" cy="523220"/>
          </a:xfrm>
          <a:prstGeom prst="rect">
            <a:avLst/>
          </a:prstGeom>
          <a:noFill/>
        </p:spPr>
        <p:txBody>
          <a:bodyPr wrap="square">
            <a:spAutoFit/>
          </a:bodyPr>
          <a:lstStyle/>
          <a:p>
            <a:r>
              <a:rPr lang="es-AR" sz="2800" b="1" dirty="0">
                <a:solidFill>
                  <a:srgbClr val="0C3F60"/>
                </a:solidFill>
                <a:latin typeface="Calibri" panose="020F0502020204030204" pitchFamily="34" charset="0"/>
                <a:cs typeface="Calibri" panose="020F0502020204030204" pitchFamily="34" charset="0"/>
              </a:rPr>
              <a:t>Requisitos de Admisión </a:t>
            </a:r>
            <a:endParaRPr lang="es-AR" sz="2800" dirty="0"/>
          </a:p>
        </p:txBody>
      </p:sp>
      <p:sp>
        <p:nvSpPr>
          <p:cNvPr id="18" name="CuadroTexto 17">
            <a:extLst>
              <a:ext uri="{FF2B5EF4-FFF2-40B4-BE49-F238E27FC236}">
                <a16:creationId xmlns:a16="http://schemas.microsoft.com/office/drawing/2014/main" id="{DA505630-6D99-6AB9-AAF5-591B33C8926B}"/>
              </a:ext>
            </a:extLst>
          </p:cNvPr>
          <p:cNvSpPr txBox="1"/>
          <p:nvPr/>
        </p:nvSpPr>
        <p:spPr>
          <a:xfrm>
            <a:off x="685632" y="4176566"/>
            <a:ext cx="7848768" cy="707886"/>
          </a:xfrm>
          <a:prstGeom prst="rect">
            <a:avLst/>
          </a:prstGeom>
          <a:noFill/>
        </p:spPr>
        <p:txBody>
          <a:bodyPr wrap="square">
            <a:spAutoFit/>
          </a:bodyPr>
          <a:lstStyle/>
          <a:p>
            <a:r>
              <a:rPr lang="es-AR" sz="2000" dirty="0">
                <a:latin typeface="Calibri" panose="020F0502020204030204" pitchFamily="34" charset="0"/>
                <a:cs typeface="Calibri" panose="020F0502020204030204" pitchFamily="34" charset="0"/>
              </a:rPr>
              <a:t>Quienes cumplan con el 75% de asistencia al programa,</a:t>
            </a:r>
          </a:p>
          <a:p>
            <a:r>
              <a:rPr lang="es-AR" sz="2000" dirty="0">
                <a:latin typeface="Calibri" panose="020F0502020204030204" pitchFamily="34" charset="0"/>
                <a:cs typeface="Calibri" panose="020F0502020204030204" pitchFamily="34" charset="0"/>
              </a:rPr>
              <a:t>recibirán su certificado de Participación.</a:t>
            </a:r>
          </a:p>
        </p:txBody>
      </p:sp>
      <p:sp>
        <p:nvSpPr>
          <p:cNvPr id="21" name="CuadroTexto 20">
            <a:extLst>
              <a:ext uri="{FF2B5EF4-FFF2-40B4-BE49-F238E27FC236}">
                <a16:creationId xmlns:a16="http://schemas.microsoft.com/office/drawing/2014/main" id="{C1AD7529-4AEC-F951-63FA-38F344531AD7}"/>
              </a:ext>
            </a:extLst>
          </p:cNvPr>
          <p:cNvSpPr txBox="1"/>
          <p:nvPr/>
        </p:nvSpPr>
        <p:spPr>
          <a:xfrm>
            <a:off x="685632" y="5225421"/>
            <a:ext cx="5562768" cy="523220"/>
          </a:xfrm>
          <a:prstGeom prst="rect">
            <a:avLst/>
          </a:prstGeom>
          <a:noFill/>
        </p:spPr>
        <p:txBody>
          <a:bodyPr wrap="square">
            <a:spAutoFit/>
          </a:bodyPr>
          <a:lstStyle/>
          <a:p>
            <a:r>
              <a:rPr lang="es-AR" sz="2800" b="1" dirty="0">
                <a:solidFill>
                  <a:srgbClr val="0C3F60"/>
                </a:solidFill>
                <a:latin typeface="Calibri" panose="020F0502020204030204" pitchFamily="34" charset="0"/>
                <a:cs typeface="Calibri" panose="020F0502020204030204" pitchFamily="34" charset="0"/>
              </a:rPr>
              <a:t>Valor y forma de pago del programa</a:t>
            </a:r>
            <a:endParaRPr lang="es-AR" sz="2800" dirty="0"/>
          </a:p>
        </p:txBody>
      </p:sp>
      <p:pic>
        <p:nvPicPr>
          <p:cNvPr id="24" name="Imagen 23">
            <a:extLst>
              <a:ext uri="{FF2B5EF4-FFF2-40B4-BE49-F238E27FC236}">
                <a16:creationId xmlns:a16="http://schemas.microsoft.com/office/drawing/2014/main" id="{1680BC8B-9739-10EF-65D3-418BA215A0B8}"/>
              </a:ext>
            </a:extLst>
          </p:cNvPr>
          <p:cNvPicPr>
            <a:picLocks noChangeAspect="1"/>
          </p:cNvPicPr>
          <p:nvPr/>
        </p:nvPicPr>
        <p:blipFill>
          <a:blip r:embed="rId2"/>
          <a:stretch>
            <a:fillRect/>
          </a:stretch>
        </p:blipFill>
        <p:spPr>
          <a:xfrm>
            <a:off x="6762750" y="9508065"/>
            <a:ext cx="2076450" cy="1250873"/>
          </a:xfrm>
          <a:prstGeom prst="rect">
            <a:avLst/>
          </a:prstGeom>
        </p:spPr>
      </p:pic>
      <p:sp>
        <p:nvSpPr>
          <p:cNvPr id="2" name="Rectángulo 1">
            <a:extLst>
              <a:ext uri="{FF2B5EF4-FFF2-40B4-BE49-F238E27FC236}">
                <a16:creationId xmlns:a16="http://schemas.microsoft.com/office/drawing/2014/main" id="{86F50D01-136F-B9FA-82A4-D673B683572E}"/>
              </a:ext>
            </a:extLst>
          </p:cNvPr>
          <p:cNvSpPr/>
          <p:nvPr/>
        </p:nvSpPr>
        <p:spPr>
          <a:xfrm>
            <a:off x="-4598" y="858552"/>
            <a:ext cx="9139074" cy="261610"/>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3" name="Rectángulo 2">
            <a:extLst>
              <a:ext uri="{FF2B5EF4-FFF2-40B4-BE49-F238E27FC236}">
                <a16:creationId xmlns:a16="http://schemas.microsoft.com/office/drawing/2014/main" id="{E728CAF6-5DD8-F338-BEAF-1A3EC59E3DD0}"/>
              </a:ext>
            </a:extLst>
          </p:cNvPr>
          <p:cNvSpPr/>
          <p:nvPr/>
        </p:nvSpPr>
        <p:spPr>
          <a:xfrm>
            <a:off x="-1" y="0"/>
            <a:ext cx="9134475" cy="858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CuadroTexto 5">
            <a:extLst>
              <a:ext uri="{FF2B5EF4-FFF2-40B4-BE49-F238E27FC236}">
                <a16:creationId xmlns:a16="http://schemas.microsoft.com/office/drawing/2014/main" id="{918215F1-E1D1-B779-4243-1D7C7FAD7378}"/>
              </a:ext>
            </a:extLst>
          </p:cNvPr>
          <p:cNvSpPr txBox="1"/>
          <p:nvPr/>
        </p:nvSpPr>
        <p:spPr>
          <a:xfrm>
            <a:off x="685632" y="3523034"/>
            <a:ext cx="4591050" cy="523220"/>
          </a:xfrm>
          <a:prstGeom prst="rect">
            <a:avLst/>
          </a:prstGeom>
          <a:noFill/>
        </p:spPr>
        <p:txBody>
          <a:bodyPr wrap="square">
            <a:spAutoFit/>
          </a:bodyPr>
          <a:lstStyle/>
          <a:p>
            <a:r>
              <a:rPr lang="es-AR" sz="2800" b="1" dirty="0">
                <a:solidFill>
                  <a:srgbClr val="0C3F60"/>
                </a:solidFill>
                <a:latin typeface="Calibri" panose="020F0502020204030204" pitchFamily="34" charset="0"/>
                <a:cs typeface="Calibri" panose="020F0502020204030204" pitchFamily="34" charset="0"/>
              </a:rPr>
              <a:t>Condiciones de Certificación</a:t>
            </a:r>
            <a:endParaRPr lang="es-AR" sz="2800" dirty="0"/>
          </a:p>
        </p:txBody>
      </p:sp>
      <p:sp>
        <p:nvSpPr>
          <p:cNvPr id="7" name="CuadroTexto 6">
            <a:extLst>
              <a:ext uri="{FF2B5EF4-FFF2-40B4-BE49-F238E27FC236}">
                <a16:creationId xmlns:a16="http://schemas.microsoft.com/office/drawing/2014/main" id="{22312645-3951-7426-7FAF-39D1F52D5BF3}"/>
              </a:ext>
            </a:extLst>
          </p:cNvPr>
          <p:cNvSpPr txBox="1"/>
          <p:nvPr/>
        </p:nvSpPr>
        <p:spPr>
          <a:xfrm>
            <a:off x="685632" y="5678373"/>
            <a:ext cx="7848767" cy="3570208"/>
          </a:xfrm>
          <a:prstGeom prst="rect">
            <a:avLst/>
          </a:prstGeom>
          <a:noFill/>
        </p:spPr>
        <p:txBody>
          <a:bodyPr wrap="square">
            <a:spAutoFit/>
          </a:bodyPr>
          <a:lstStyle/>
          <a:p>
            <a:r>
              <a:rPr lang="es-AR" sz="2000" dirty="0">
                <a:latin typeface="Calibri" panose="020F0502020204030204" pitchFamily="34" charset="0"/>
                <a:cs typeface="Calibri" panose="020F0502020204030204" pitchFamily="34" charset="0"/>
              </a:rPr>
              <a:t>Consultar en</a:t>
            </a:r>
            <a:r>
              <a:rPr lang="es-AR" sz="1800" dirty="0">
                <a:latin typeface="Calibri" panose="020F0502020204030204" pitchFamily="34" charset="0"/>
                <a:cs typeface="Calibri" panose="020F0502020204030204" pitchFamily="34" charset="0"/>
              </a:rPr>
              <a:t>:</a:t>
            </a:r>
          </a:p>
          <a:p>
            <a:r>
              <a:rPr lang="es-AR" sz="1800" dirty="0">
                <a:latin typeface="Calibri" panose="020F0502020204030204" pitchFamily="34" charset="0"/>
                <a:cs typeface="Calibri" panose="020F0502020204030204" pitchFamily="34" charset="0"/>
              </a:rPr>
              <a:t> </a:t>
            </a:r>
          </a:p>
          <a:p>
            <a:r>
              <a:rPr lang="es-AR" sz="1800" dirty="0">
                <a:latin typeface="Calibri" panose="020F0502020204030204" pitchFamily="34" charset="0"/>
                <a:cs typeface="Calibri" panose="020F0502020204030204" pitchFamily="34" charset="0"/>
              </a:rPr>
              <a:t>             	</a:t>
            </a:r>
            <a:r>
              <a:rPr lang="es-AR" sz="2400" b="1" dirty="0">
                <a:latin typeface="Calibri" panose="020F0502020204030204" pitchFamily="34" charset="0"/>
                <a:cs typeface="Calibri" panose="020F0502020204030204" pitchFamily="34" charset="0"/>
              </a:rPr>
              <a:t>posgrados@uade.edu.ar</a:t>
            </a:r>
            <a:endParaRPr lang="es-AR" sz="2000" b="1" dirty="0">
              <a:latin typeface="Calibri" panose="020F0502020204030204" pitchFamily="34" charset="0"/>
              <a:cs typeface="Calibri" panose="020F0502020204030204" pitchFamily="34" charset="0"/>
            </a:endParaRPr>
          </a:p>
          <a:p>
            <a:r>
              <a:rPr lang="es-AR" sz="2000" b="1" dirty="0">
                <a:latin typeface="Calibri" panose="020F0502020204030204" pitchFamily="34" charset="0"/>
                <a:cs typeface="Calibri" panose="020F0502020204030204" pitchFamily="34" charset="0"/>
              </a:rPr>
              <a:t>        	</a:t>
            </a:r>
          </a:p>
          <a:p>
            <a:r>
              <a:rPr lang="es-AR" sz="2000" b="1" dirty="0">
                <a:latin typeface="Calibri" panose="020F0502020204030204" pitchFamily="34" charset="0"/>
                <a:cs typeface="Calibri" panose="020F0502020204030204" pitchFamily="34" charset="0"/>
              </a:rPr>
              <a:t>		</a:t>
            </a:r>
            <a:r>
              <a:rPr lang="es-AR" sz="2400" b="1" dirty="0">
                <a:latin typeface="Calibri" panose="020F0502020204030204" pitchFamily="34" charset="0"/>
                <a:cs typeface="Calibri" panose="020F0502020204030204" pitchFamily="34" charset="0"/>
              </a:rPr>
              <a:t>11 6210-4814 </a:t>
            </a:r>
            <a:endParaRPr lang="es-AR" sz="2000" b="1" dirty="0">
              <a:latin typeface="Calibri" panose="020F0502020204030204" pitchFamily="34" charset="0"/>
              <a:cs typeface="Calibri" panose="020F0502020204030204" pitchFamily="34" charset="0"/>
            </a:endParaRPr>
          </a:p>
          <a:p>
            <a:r>
              <a:rPr lang="es-AR" sz="2000" b="1" dirty="0">
                <a:latin typeface="Calibri" panose="020F0502020204030204" pitchFamily="34" charset="0"/>
                <a:cs typeface="Calibri" panose="020F0502020204030204" pitchFamily="34" charset="0"/>
              </a:rPr>
              <a:t>                     </a:t>
            </a:r>
          </a:p>
          <a:p>
            <a:r>
              <a:rPr lang="es-AR" sz="2000" b="1" dirty="0">
                <a:latin typeface="Calibri" panose="020F0502020204030204" pitchFamily="34" charset="0"/>
                <a:cs typeface="Calibri" panose="020F0502020204030204" pitchFamily="34" charset="0"/>
              </a:rPr>
              <a:t>                     </a:t>
            </a:r>
            <a:endParaRPr lang="es-AR" dirty="0">
              <a:latin typeface="Calibri" panose="020F0502020204030204" pitchFamily="34" charset="0"/>
              <a:cs typeface="Calibri" panose="020F0502020204030204" pitchFamily="34" charset="0"/>
            </a:endParaRPr>
          </a:p>
          <a:p>
            <a:endParaRPr lang="es-AR" sz="2000" dirty="0">
              <a:latin typeface="Calibri" panose="020F0502020204030204" pitchFamily="34" charset="0"/>
              <a:cs typeface="Calibri" panose="020F0502020204030204" pitchFamily="34" charset="0"/>
            </a:endParaRPr>
          </a:p>
          <a:p>
            <a:r>
              <a:rPr lang="es-AR" sz="2000" dirty="0">
                <a:latin typeface="Calibri" panose="020F0502020204030204" pitchFamily="34" charset="0"/>
                <a:cs typeface="Calibri" panose="020F0502020204030204" pitchFamily="34" charset="0"/>
              </a:rPr>
              <a:t>Cursos y programas que no constituyen carreras de </a:t>
            </a:r>
          </a:p>
          <a:p>
            <a:r>
              <a:rPr lang="es-AR" sz="2000" dirty="0">
                <a:latin typeface="Calibri" panose="020F0502020204030204" pitchFamily="34" charset="0"/>
                <a:cs typeface="Calibri" panose="020F0502020204030204" pitchFamily="34" charset="0"/>
              </a:rPr>
              <a:t>posgrado en los términos del Art. 39 de la Ley de Educación </a:t>
            </a:r>
          </a:p>
          <a:p>
            <a:r>
              <a:rPr lang="es-AR" sz="2000" dirty="0">
                <a:latin typeface="Calibri" panose="020F0502020204030204" pitchFamily="34" charset="0"/>
                <a:cs typeface="Calibri" panose="020F0502020204030204" pitchFamily="34" charset="0"/>
              </a:rPr>
              <a:t>Superior </a:t>
            </a:r>
            <a:r>
              <a:rPr lang="es-AR" sz="2000" dirty="0" err="1">
                <a:latin typeface="Calibri" panose="020F0502020204030204" pitchFamily="34" charset="0"/>
                <a:cs typeface="Calibri" panose="020F0502020204030204" pitchFamily="34" charset="0"/>
              </a:rPr>
              <a:t>Nº</a:t>
            </a:r>
            <a:r>
              <a:rPr lang="es-AR" sz="2000" dirty="0">
                <a:latin typeface="Calibri" panose="020F0502020204030204" pitchFamily="34" charset="0"/>
                <a:cs typeface="Calibri" panose="020F0502020204030204" pitchFamily="34" charset="0"/>
              </a:rPr>
              <a:t> 24.521 y de la Resolución Ministerial 160/11</a:t>
            </a:r>
          </a:p>
        </p:txBody>
      </p:sp>
      <p:pic>
        <p:nvPicPr>
          <p:cNvPr id="8" name="Imagen 7">
            <a:extLst>
              <a:ext uri="{FF2B5EF4-FFF2-40B4-BE49-F238E27FC236}">
                <a16:creationId xmlns:a16="http://schemas.microsoft.com/office/drawing/2014/main" id="{C5951ABF-16DB-3199-BB79-D4DCF9FD7898}"/>
              </a:ext>
            </a:extLst>
          </p:cNvPr>
          <p:cNvPicPr>
            <a:picLocks noChangeAspect="1"/>
          </p:cNvPicPr>
          <p:nvPr/>
        </p:nvPicPr>
        <p:blipFill>
          <a:blip r:embed="rId3"/>
          <a:stretch>
            <a:fillRect/>
          </a:stretch>
        </p:blipFill>
        <p:spPr>
          <a:xfrm>
            <a:off x="977378" y="6202498"/>
            <a:ext cx="638967" cy="536732"/>
          </a:xfrm>
          <a:prstGeom prst="rect">
            <a:avLst/>
          </a:prstGeom>
        </p:spPr>
      </p:pic>
      <p:pic>
        <p:nvPicPr>
          <p:cNvPr id="9" name="Imagen 8">
            <a:extLst>
              <a:ext uri="{FF2B5EF4-FFF2-40B4-BE49-F238E27FC236}">
                <a16:creationId xmlns:a16="http://schemas.microsoft.com/office/drawing/2014/main" id="{19F25DA5-3777-CFA9-6879-8D2DC42162F2}"/>
              </a:ext>
            </a:extLst>
          </p:cNvPr>
          <p:cNvPicPr>
            <a:picLocks noChangeAspect="1"/>
          </p:cNvPicPr>
          <p:nvPr/>
        </p:nvPicPr>
        <p:blipFill>
          <a:blip r:embed="rId4"/>
          <a:stretch>
            <a:fillRect/>
          </a:stretch>
        </p:blipFill>
        <p:spPr>
          <a:xfrm>
            <a:off x="977378" y="6882191"/>
            <a:ext cx="634252" cy="586384"/>
          </a:xfrm>
          <a:prstGeom prst="rect">
            <a:avLst/>
          </a:prstGeom>
        </p:spPr>
      </p:pic>
    </p:spTree>
    <p:extLst>
      <p:ext uri="{BB962C8B-B14F-4D97-AF65-F5344CB8AC3E}">
        <p14:creationId xmlns:p14="http://schemas.microsoft.com/office/powerpoint/2010/main" val="3062906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C2093923-6995-8B3C-94F6-891465ACDE95}"/>
              </a:ext>
            </a:extLst>
          </p:cNvPr>
          <p:cNvPicPr>
            <a:picLocks noChangeAspect="1"/>
          </p:cNvPicPr>
          <p:nvPr/>
        </p:nvPicPr>
        <p:blipFill>
          <a:blip r:embed="rId2"/>
          <a:stretch>
            <a:fillRect/>
          </a:stretch>
        </p:blipFill>
        <p:spPr>
          <a:xfrm>
            <a:off x="-1" y="574554"/>
            <a:ext cx="9134475" cy="5720530"/>
          </a:xfrm>
          <a:prstGeom prst="rect">
            <a:avLst/>
          </a:prstGeom>
        </p:spPr>
      </p:pic>
      <p:sp>
        <p:nvSpPr>
          <p:cNvPr id="2" name="Rectángulo 1">
            <a:extLst>
              <a:ext uri="{FF2B5EF4-FFF2-40B4-BE49-F238E27FC236}">
                <a16:creationId xmlns:a16="http://schemas.microsoft.com/office/drawing/2014/main" id="{CE34790A-67DF-A74A-74F6-9B75810EC71C}"/>
              </a:ext>
            </a:extLst>
          </p:cNvPr>
          <p:cNvSpPr/>
          <p:nvPr/>
        </p:nvSpPr>
        <p:spPr>
          <a:xfrm>
            <a:off x="0" y="11495314"/>
            <a:ext cx="9134475" cy="6839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Rectángulo 2">
            <a:extLst>
              <a:ext uri="{FF2B5EF4-FFF2-40B4-BE49-F238E27FC236}">
                <a16:creationId xmlns:a16="http://schemas.microsoft.com/office/drawing/2014/main" id="{079AE8B1-6821-D084-E340-2EF8BCCDC9DF}"/>
              </a:ext>
            </a:extLst>
          </p:cNvPr>
          <p:cNvSpPr/>
          <p:nvPr/>
        </p:nvSpPr>
        <p:spPr>
          <a:xfrm>
            <a:off x="0" y="-33339"/>
            <a:ext cx="9134475" cy="3381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Rectángulo 3">
            <a:extLst>
              <a:ext uri="{FF2B5EF4-FFF2-40B4-BE49-F238E27FC236}">
                <a16:creationId xmlns:a16="http://schemas.microsoft.com/office/drawing/2014/main" id="{90E40A56-50B3-7B60-A47B-17579B2232CE}"/>
              </a:ext>
            </a:extLst>
          </p:cNvPr>
          <p:cNvSpPr/>
          <p:nvPr/>
        </p:nvSpPr>
        <p:spPr>
          <a:xfrm>
            <a:off x="0" y="304800"/>
            <a:ext cx="9127011" cy="269754"/>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6" name="Imagen 5">
            <a:extLst>
              <a:ext uri="{FF2B5EF4-FFF2-40B4-BE49-F238E27FC236}">
                <a16:creationId xmlns:a16="http://schemas.microsoft.com/office/drawing/2014/main" id="{D0D82984-F7BF-9EFF-9A50-13A98FBE8159}"/>
              </a:ext>
            </a:extLst>
          </p:cNvPr>
          <p:cNvPicPr>
            <a:picLocks noChangeAspect="1"/>
          </p:cNvPicPr>
          <p:nvPr/>
        </p:nvPicPr>
        <p:blipFill>
          <a:blip r:embed="rId3"/>
          <a:stretch>
            <a:fillRect/>
          </a:stretch>
        </p:blipFill>
        <p:spPr>
          <a:xfrm>
            <a:off x="0" y="10742734"/>
            <a:ext cx="4953001" cy="752580"/>
          </a:xfrm>
          <a:prstGeom prst="rect">
            <a:avLst/>
          </a:prstGeom>
        </p:spPr>
      </p:pic>
      <p:pic>
        <p:nvPicPr>
          <p:cNvPr id="5" name="Imagen 4">
            <a:extLst>
              <a:ext uri="{FF2B5EF4-FFF2-40B4-BE49-F238E27FC236}">
                <a16:creationId xmlns:a16="http://schemas.microsoft.com/office/drawing/2014/main" id="{0A838A2C-3066-D124-3F99-93E8CD7CF490}"/>
              </a:ext>
            </a:extLst>
          </p:cNvPr>
          <p:cNvPicPr>
            <a:picLocks noChangeAspect="1"/>
          </p:cNvPicPr>
          <p:nvPr/>
        </p:nvPicPr>
        <p:blipFill>
          <a:blip r:embed="rId4"/>
          <a:stretch>
            <a:fillRect/>
          </a:stretch>
        </p:blipFill>
        <p:spPr>
          <a:xfrm>
            <a:off x="6348926" y="7460451"/>
            <a:ext cx="2312743" cy="2228643"/>
          </a:xfrm>
          <a:prstGeom prst="rect">
            <a:avLst/>
          </a:prstGeom>
        </p:spPr>
      </p:pic>
      <p:pic>
        <p:nvPicPr>
          <p:cNvPr id="2050" name="image_0">
            <a:extLst>
              <a:ext uri="{FF2B5EF4-FFF2-40B4-BE49-F238E27FC236}">
                <a16:creationId xmlns:a16="http://schemas.microsoft.com/office/drawing/2014/main" id="{9C484F92-30DC-ECB1-FBE9-4D26251E28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924" y="7482530"/>
            <a:ext cx="5546089" cy="222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23142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88cdef4-da52-4d41-920c-853d370a58ea">
      <Terms xmlns="http://schemas.microsoft.com/office/infopath/2007/PartnerControls"/>
    </lcf76f155ced4ddcb4097134ff3c332f>
    <TaxCatchAll xmlns="0a33a346-3f91-49d3-b983-37ebbe1b09b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9760A1D2FEAD094AA75BD295D19E8CA5" ma:contentTypeVersion="14" ma:contentTypeDescription="Crear nuevo documento." ma:contentTypeScope="" ma:versionID="a10683994077d5290206b848d3d565f3">
  <xsd:schema xmlns:xsd="http://www.w3.org/2001/XMLSchema" xmlns:xs="http://www.w3.org/2001/XMLSchema" xmlns:p="http://schemas.microsoft.com/office/2006/metadata/properties" xmlns:ns2="788cdef4-da52-4d41-920c-853d370a58ea" xmlns:ns3="0a33a346-3f91-49d3-b983-37ebbe1b09b3" targetNamespace="http://schemas.microsoft.com/office/2006/metadata/properties" ma:root="true" ma:fieldsID="d31abcb0f6c915c798b716e450e64f35" ns2:_="" ns3:_="">
    <xsd:import namespace="788cdef4-da52-4d41-920c-853d370a58ea"/>
    <xsd:import namespace="0a33a346-3f91-49d3-b983-37ebbe1b09b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8cdef4-da52-4d41-920c-853d370a58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Etiquetas de imagen" ma:readOnly="false" ma:fieldId="{5cf76f15-5ced-4ddc-b409-7134ff3c332f}" ma:taxonomyMulti="true" ma:sspId="480f935f-056e-43d0-a9c3-6f0a0280ba7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a33a346-3f91-49d3-b983-37ebbe1b09b3"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16" nillable="true" ma:displayName="Taxonomy Catch All Column" ma:hidden="true" ma:list="{4eff6006-ff6a-4123-9d8b-d0048ee9c860}" ma:internalName="TaxCatchAll" ma:showField="CatchAllData" ma:web="0a33a346-3f91-49d3-b983-37ebbe1b09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DE2D5-64B5-4EF2-80E2-72BEFB96CD4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88cdef4-da52-4d41-920c-853d370a58ea"/>
    <ds:schemaRef ds:uri="0a33a346-3f91-49d3-b983-37ebbe1b09b3"/>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8DE4709-88DF-4FEB-BF98-301708F603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8cdef4-da52-4d41-920c-853d370a58ea"/>
    <ds:schemaRef ds:uri="0a33a346-3f91-49d3-b983-37ebbe1b09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3F41CF-C4B0-4BFC-9604-B9D9F0F75B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5052</TotalTime>
  <Words>1023</Words>
  <Application>Microsoft Office PowerPoint</Application>
  <PresentationFormat>Ledger Paper (11x17 in)</PresentationFormat>
  <Paragraphs>155</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LOPEZ LEONEL NICOLAS</dc:creator>
  <cp:lastModifiedBy>Perez Pontieri Rosana Silvia</cp:lastModifiedBy>
  <cp:revision>41</cp:revision>
  <dcterms:created xsi:type="dcterms:W3CDTF">2024-04-24T19:45:27Z</dcterms:created>
  <dcterms:modified xsi:type="dcterms:W3CDTF">2026-06-11T18:41:47Z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0x0101009760A1D2FEAD094AA75BD295D19E8CA5</vt:lpwstr>
  </property>
  <property fmtid="{D5CDD505-2E9C-101B-9397-08002B2CF9AE}" pid="3" name="MediaServiceImageTags">
    <vt:lpwstr/>
  </property>
</Properties>
</file>